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97" r:id="rId7"/>
    <p:sldId id="261" r:id="rId8"/>
    <p:sldId id="262" r:id="rId9"/>
    <p:sldId id="263" r:id="rId10"/>
    <p:sldId id="264" r:id="rId11"/>
    <p:sldId id="265" r:id="rId12"/>
    <p:sldId id="266" r:id="rId13"/>
    <p:sldId id="267" r:id="rId14"/>
    <p:sldId id="268" r:id="rId15"/>
    <p:sldId id="269" r:id="rId16"/>
    <p:sldId id="270" r:id="rId17"/>
    <p:sldId id="292" r:id="rId18"/>
    <p:sldId id="299" r:id="rId19"/>
    <p:sldId id="271" r:id="rId20"/>
    <p:sldId id="272" r:id="rId21"/>
    <p:sldId id="273" r:id="rId22"/>
    <p:sldId id="274" r:id="rId23"/>
    <p:sldId id="275" r:id="rId24"/>
    <p:sldId id="276" r:id="rId25"/>
    <p:sldId id="277" r:id="rId26"/>
    <p:sldId id="278" r:id="rId27"/>
    <p:sldId id="279" r:id="rId28"/>
    <p:sldId id="280" r:id="rId29"/>
    <p:sldId id="298" r:id="rId30"/>
    <p:sldId id="281" r:id="rId31"/>
    <p:sldId id="283" r:id="rId32"/>
    <p:sldId id="284" r:id="rId33"/>
    <p:sldId id="285" r:id="rId34"/>
    <p:sldId id="286" r:id="rId35"/>
    <p:sldId id="287" r:id="rId36"/>
    <p:sldId id="288" r:id="rId37"/>
    <p:sldId id="289" r:id="rId38"/>
    <p:sldId id="290" r:id="rId39"/>
    <p:sldId id="291" r:id="rId40"/>
    <p:sldId id="293" r:id="rId41"/>
    <p:sldId id="294" r:id="rId42"/>
    <p:sldId id="295" r:id="rId43"/>
    <p:sldId id="296"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0"/>
  </p:normalViewPr>
  <p:slideViewPr>
    <p:cSldViewPr snapToGrid="0" snapToObjects="1">
      <p:cViewPr varScale="1">
        <p:scale>
          <a:sx n="76" d="100"/>
          <a:sy n="76" d="100"/>
        </p:scale>
        <p:origin x="17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a:spLocks noGrp="1" noRot="1" noChangeAspect="1"/>
          </p:cNvSpPr>
          <p:nvPr>
            <p:ph type="sldImg"/>
          </p:nvPr>
        </p:nvSpPr>
        <p:spPr>
          <a:prstGeom prst="rect">
            <a:avLst/>
          </a:prstGeom>
        </p:spPr>
        <p:txBody>
          <a:bodyPr/>
          <a:lstStyle/>
          <a:p>
            <a:endParaRPr/>
          </a:p>
        </p:txBody>
      </p:sp>
      <p:sp>
        <p:nvSpPr>
          <p:cNvPr id="617" name="Shape 617"/>
          <p:cNvSpPr>
            <a:spLocks noGrp="1"/>
          </p:cNvSpPr>
          <p:nvPr>
            <p:ph type="body" sz="quarter" idx="1"/>
          </p:nvPr>
        </p:nvSpPr>
        <p:spPr>
          <a:prstGeom prst="rect">
            <a:avLst/>
          </a:prstGeom>
        </p:spPr>
        <p:txBody>
          <a:bodyPr/>
          <a:lstStyle>
            <a:lvl1pPr marL="388055" indent="-388055">
              <a:buSzPct val="100000"/>
              <a:buAutoNum type="arabicPeriod"/>
            </a:lvl1pPr>
          </a:lstStyle>
          <a:p>
            <a:r>
              <a:t>Identifier différents types de données spatiales.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prstGeom prst="rect">
            <a:avLst/>
          </a:prstGeom>
        </p:spPr>
        <p:txBody>
          <a:bodyPr/>
          <a:lstStyle/>
          <a:p>
            <a:endParaRPr/>
          </a:p>
        </p:txBody>
      </p:sp>
      <p:sp>
        <p:nvSpPr>
          <p:cNvPr id="838" name="Shape 838"/>
          <p:cNvSpPr>
            <a:spLocks noGrp="1"/>
          </p:cNvSpPr>
          <p:nvPr>
            <p:ph type="body" sz="quarter" idx="1"/>
          </p:nvPr>
        </p:nvSpPr>
        <p:spPr>
          <a:prstGeom prst="rect">
            <a:avLst/>
          </a:prstGeom>
        </p:spPr>
        <p:txBody>
          <a:bodyPr/>
          <a:lstStyle>
            <a:lvl1pPr marL="388055" indent="-388055">
              <a:buSzPct val="100000"/>
              <a:buAutoNum type="arabicPeriod"/>
            </a:lvl1pPr>
          </a:lstStyle>
          <a:p>
            <a:r>
              <a:t>Identifier différents types de données spatiales.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812800" y="0"/>
            <a:ext cx="15232066" cy="10160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lvl1pPr>
              <a:defRPr sz="5000"/>
            </a:lvl1p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6947"/>
            <a:ext cx="6057901" cy="4040705"/>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6747"/>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76100" cy="7984067"/>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www.diva-gis.org" TargetMode="External"/><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www.worldpop.org.uk" TargetMode="External"/><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zevross.com/blog/2015/03/30/map-and-analyze-raster-data-in-r/" TargetMode="External"/><Relationship Id="rId2" Type="http://schemas.openxmlformats.org/officeDocument/2006/relationships/hyperlink" Target="http://rspatial.org/analysis/rst/8-pointpat.html" TargetMode="External"/><Relationship Id="rId1" Type="http://schemas.openxmlformats.org/officeDocument/2006/relationships/slideLayout" Target="../slideLayouts/slideLayout12.xml"/><Relationship Id="rId6" Type="http://schemas.openxmlformats.org/officeDocument/2006/relationships/hyperlink" Target="http://www.stats.uwo.ca/faculty/kulperger/S9934a/Computing/Spatstat-pn0y.pdf" TargetMode="External"/><Relationship Id="rId5" Type="http://schemas.openxmlformats.org/officeDocument/2006/relationships/hyperlink" Target="https://data.cdrc.ac.uk/tutorial/an-introduction-to-spatial-data-analysis-and-visualisation-in-r" TargetMode="External"/><Relationship Id="rId4" Type="http://schemas.openxmlformats.org/officeDocument/2006/relationships/hyperlink" Target="https://cran.r-project.org/doc/contrib/intro-spatial-rl.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Introduction to spatial data analysis"/>
          <p:cNvSpPr txBox="1">
            <a:spLocks noGrp="1"/>
          </p:cNvSpPr>
          <p:nvPr>
            <p:ph type="title" idx="4294967295"/>
          </p:nvPr>
        </p:nvSpPr>
        <p:spPr>
          <a:xfrm>
            <a:off x="952500" y="5952364"/>
            <a:ext cx="11099800" cy="2159001"/>
          </a:xfrm>
          <a:prstGeom prst="rect">
            <a:avLst/>
          </a:prstGeom>
        </p:spPr>
        <p:txBody>
          <a:bodyPr/>
          <a:lstStyle>
            <a:lvl1pPr>
              <a:defRPr sz="5000"/>
            </a:lvl1pPr>
          </a:lstStyle>
          <a:p>
            <a:r>
              <a:t>Introduction to spatial data analysis </a:t>
            </a:r>
          </a:p>
        </p:txBody>
      </p:sp>
      <p:grpSp>
        <p:nvGrpSpPr>
          <p:cNvPr id="612" name="Group"/>
          <p:cNvGrpSpPr/>
          <p:nvPr/>
        </p:nvGrpSpPr>
        <p:grpSpPr>
          <a:xfrm>
            <a:off x="1545166" y="724197"/>
            <a:ext cx="9914468" cy="5100573"/>
            <a:chOff x="0" y="0"/>
            <a:chExt cx="9914466" cy="5100571"/>
          </a:xfrm>
        </p:grpSpPr>
        <p:grpSp>
          <p:nvGrpSpPr>
            <p:cNvPr id="148" name="Group"/>
            <p:cNvGrpSpPr/>
            <p:nvPr/>
          </p:nvGrpSpPr>
          <p:grpSpPr>
            <a:xfrm>
              <a:off x="8466" y="0"/>
              <a:ext cx="668867" cy="2450505"/>
              <a:chOff x="0" y="0"/>
              <a:chExt cx="668866" cy="2450504"/>
            </a:xfrm>
          </p:grpSpPr>
          <p:grpSp>
            <p:nvGrpSpPr>
              <p:cNvPr id="132" name="Group"/>
              <p:cNvGrpSpPr/>
              <p:nvPr/>
            </p:nvGrpSpPr>
            <p:grpSpPr>
              <a:xfrm>
                <a:off x="0" y="0"/>
                <a:ext cx="254000" cy="1138172"/>
                <a:chOff x="0" y="0"/>
                <a:chExt cx="254000" cy="1138171"/>
              </a:xfrm>
            </p:grpSpPr>
            <p:sp>
              <p:nvSpPr>
                <p:cNvPr id="12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2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3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3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37" name="Group"/>
              <p:cNvGrpSpPr/>
              <p:nvPr/>
            </p:nvGrpSpPr>
            <p:grpSpPr>
              <a:xfrm>
                <a:off x="414866" y="0"/>
                <a:ext cx="254001" cy="1138172"/>
                <a:chOff x="0" y="0"/>
                <a:chExt cx="254000" cy="1138171"/>
              </a:xfrm>
            </p:grpSpPr>
            <p:sp>
              <p:nvSpPr>
                <p:cNvPr id="133"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34"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35"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36"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42" name="Group"/>
              <p:cNvGrpSpPr/>
              <p:nvPr/>
            </p:nvGrpSpPr>
            <p:grpSpPr>
              <a:xfrm>
                <a:off x="0" y="1312333"/>
                <a:ext cx="254000" cy="1138172"/>
                <a:chOff x="0" y="0"/>
                <a:chExt cx="254000" cy="1138171"/>
              </a:xfrm>
            </p:grpSpPr>
            <p:sp>
              <p:nvSpPr>
                <p:cNvPr id="13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3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4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4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47" name="Group"/>
              <p:cNvGrpSpPr/>
              <p:nvPr/>
            </p:nvGrpSpPr>
            <p:grpSpPr>
              <a:xfrm>
                <a:off x="414866" y="1312333"/>
                <a:ext cx="254001" cy="1138172"/>
                <a:chOff x="0" y="0"/>
                <a:chExt cx="254000" cy="1138171"/>
              </a:xfrm>
            </p:grpSpPr>
            <p:sp>
              <p:nvSpPr>
                <p:cNvPr id="143"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44"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45"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46"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169" name="Group"/>
            <p:cNvGrpSpPr/>
            <p:nvPr/>
          </p:nvGrpSpPr>
          <p:grpSpPr>
            <a:xfrm>
              <a:off x="846666" y="0"/>
              <a:ext cx="668867" cy="2450505"/>
              <a:chOff x="0" y="0"/>
              <a:chExt cx="668866" cy="2450504"/>
            </a:xfrm>
          </p:grpSpPr>
          <p:grpSp>
            <p:nvGrpSpPr>
              <p:cNvPr id="153" name="Group"/>
              <p:cNvGrpSpPr/>
              <p:nvPr/>
            </p:nvGrpSpPr>
            <p:grpSpPr>
              <a:xfrm>
                <a:off x="0" y="0"/>
                <a:ext cx="254000" cy="1138172"/>
                <a:chOff x="0" y="0"/>
                <a:chExt cx="254000" cy="1138171"/>
              </a:xfrm>
            </p:grpSpPr>
            <p:sp>
              <p:nvSpPr>
                <p:cNvPr id="14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5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5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5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58" name="Group"/>
              <p:cNvGrpSpPr/>
              <p:nvPr/>
            </p:nvGrpSpPr>
            <p:grpSpPr>
              <a:xfrm>
                <a:off x="414866" y="0"/>
                <a:ext cx="254001" cy="1138172"/>
                <a:chOff x="0" y="0"/>
                <a:chExt cx="254000" cy="1138171"/>
              </a:xfrm>
            </p:grpSpPr>
            <p:sp>
              <p:nvSpPr>
                <p:cNvPr id="15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5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5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5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63" name="Group"/>
              <p:cNvGrpSpPr/>
              <p:nvPr/>
            </p:nvGrpSpPr>
            <p:grpSpPr>
              <a:xfrm>
                <a:off x="0" y="1312333"/>
                <a:ext cx="254000" cy="1138172"/>
                <a:chOff x="0" y="0"/>
                <a:chExt cx="254000" cy="1138171"/>
              </a:xfrm>
            </p:grpSpPr>
            <p:sp>
              <p:nvSpPr>
                <p:cNvPr id="15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68" name="Group"/>
              <p:cNvGrpSpPr/>
              <p:nvPr/>
            </p:nvGrpSpPr>
            <p:grpSpPr>
              <a:xfrm>
                <a:off x="414866" y="1312333"/>
                <a:ext cx="254001" cy="1138172"/>
                <a:chOff x="0" y="0"/>
                <a:chExt cx="254000" cy="1138171"/>
              </a:xfrm>
            </p:grpSpPr>
            <p:sp>
              <p:nvSpPr>
                <p:cNvPr id="16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6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190" name="Group"/>
            <p:cNvGrpSpPr/>
            <p:nvPr/>
          </p:nvGrpSpPr>
          <p:grpSpPr>
            <a:xfrm>
              <a:off x="1684866" y="0"/>
              <a:ext cx="668867" cy="2450505"/>
              <a:chOff x="0" y="0"/>
              <a:chExt cx="668866" cy="2450504"/>
            </a:xfrm>
          </p:grpSpPr>
          <p:grpSp>
            <p:nvGrpSpPr>
              <p:cNvPr id="174" name="Group"/>
              <p:cNvGrpSpPr/>
              <p:nvPr/>
            </p:nvGrpSpPr>
            <p:grpSpPr>
              <a:xfrm>
                <a:off x="0" y="0"/>
                <a:ext cx="254000" cy="1138172"/>
                <a:chOff x="0" y="0"/>
                <a:chExt cx="254000" cy="1138171"/>
              </a:xfrm>
            </p:grpSpPr>
            <p:sp>
              <p:nvSpPr>
                <p:cNvPr id="17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79" name="Group"/>
              <p:cNvGrpSpPr/>
              <p:nvPr/>
            </p:nvGrpSpPr>
            <p:grpSpPr>
              <a:xfrm>
                <a:off x="414866" y="0"/>
                <a:ext cx="254001" cy="1138172"/>
                <a:chOff x="0" y="0"/>
                <a:chExt cx="254000" cy="1138171"/>
              </a:xfrm>
            </p:grpSpPr>
            <p:sp>
              <p:nvSpPr>
                <p:cNvPr id="17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7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84" name="Group"/>
              <p:cNvGrpSpPr/>
              <p:nvPr/>
            </p:nvGrpSpPr>
            <p:grpSpPr>
              <a:xfrm>
                <a:off x="0" y="1312333"/>
                <a:ext cx="254000" cy="1138172"/>
                <a:chOff x="0" y="0"/>
                <a:chExt cx="254000" cy="1138171"/>
              </a:xfrm>
            </p:grpSpPr>
            <p:sp>
              <p:nvSpPr>
                <p:cNvPr id="18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8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8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8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189" name="Group"/>
              <p:cNvGrpSpPr/>
              <p:nvPr/>
            </p:nvGrpSpPr>
            <p:grpSpPr>
              <a:xfrm>
                <a:off x="414866" y="1312333"/>
                <a:ext cx="254001" cy="1138172"/>
                <a:chOff x="0" y="0"/>
                <a:chExt cx="254000" cy="1138171"/>
              </a:xfrm>
            </p:grpSpPr>
            <p:sp>
              <p:nvSpPr>
                <p:cNvPr id="18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8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8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8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211" name="Group"/>
            <p:cNvGrpSpPr/>
            <p:nvPr/>
          </p:nvGrpSpPr>
          <p:grpSpPr>
            <a:xfrm>
              <a:off x="2523066" y="0"/>
              <a:ext cx="668867" cy="2450505"/>
              <a:chOff x="0" y="0"/>
              <a:chExt cx="668866" cy="2450504"/>
            </a:xfrm>
          </p:grpSpPr>
          <p:grpSp>
            <p:nvGrpSpPr>
              <p:cNvPr id="195" name="Group"/>
              <p:cNvGrpSpPr/>
              <p:nvPr/>
            </p:nvGrpSpPr>
            <p:grpSpPr>
              <a:xfrm>
                <a:off x="0" y="0"/>
                <a:ext cx="254000" cy="1138172"/>
                <a:chOff x="0" y="0"/>
                <a:chExt cx="254000" cy="1138171"/>
              </a:xfrm>
            </p:grpSpPr>
            <p:sp>
              <p:nvSpPr>
                <p:cNvPr id="19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9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9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9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00" name="Group"/>
              <p:cNvGrpSpPr/>
              <p:nvPr/>
            </p:nvGrpSpPr>
            <p:grpSpPr>
              <a:xfrm>
                <a:off x="414866" y="0"/>
                <a:ext cx="254001" cy="1138172"/>
                <a:chOff x="0" y="0"/>
                <a:chExt cx="254000" cy="1138171"/>
              </a:xfrm>
            </p:grpSpPr>
            <p:sp>
              <p:nvSpPr>
                <p:cNvPr id="19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9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9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19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05" name="Group"/>
              <p:cNvGrpSpPr/>
              <p:nvPr/>
            </p:nvGrpSpPr>
            <p:grpSpPr>
              <a:xfrm>
                <a:off x="0" y="1312333"/>
                <a:ext cx="254000" cy="1138172"/>
                <a:chOff x="0" y="0"/>
                <a:chExt cx="254000" cy="1138171"/>
              </a:xfrm>
            </p:grpSpPr>
            <p:sp>
              <p:nvSpPr>
                <p:cNvPr id="20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10" name="Group"/>
              <p:cNvGrpSpPr/>
              <p:nvPr/>
            </p:nvGrpSpPr>
            <p:grpSpPr>
              <a:xfrm>
                <a:off x="414866" y="1312333"/>
                <a:ext cx="254001" cy="1138172"/>
                <a:chOff x="0" y="0"/>
                <a:chExt cx="254000" cy="1138171"/>
              </a:xfrm>
            </p:grpSpPr>
            <p:sp>
              <p:nvSpPr>
                <p:cNvPr id="20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0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232" name="Group"/>
            <p:cNvGrpSpPr/>
            <p:nvPr/>
          </p:nvGrpSpPr>
          <p:grpSpPr>
            <a:xfrm>
              <a:off x="3361266" y="0"/>
              <a:ext cx="668867" cy="2450505"/>
              <a:chOff x="0" y="0"/>
              <a:chExt cx="668866" cy="2450504"/>
            </a:xfrm>
          </p:grpSpPr>
          <p:grpSp>
            <p:nvGrpSpPr>
              <p:cNvPr id="216" name="Group"/>
              <p:cNvGrpSpPr/>
              <p:nvPr/>
            </p:nvGrpSpPr>
            <p:grpSpPr>
              <a:xfrm>
                <a:off x="0" y="0"/>
                <a:ext cx="254000" cy="1138172"/>
                <a:chOff x="0" y="0"/>
                <a:chExt cx="254000" cy="1138171"/>
              </a:xfrm>
            </p:grpSpPr>
            <p:sp>
              <p:nvSpPr>
                <p:cNvPr id="21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1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1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1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21" name="Group"/>
              <p:cNvGrpSpPr/>
              <p:nvPr/>
            </p:nvGrpSpPr>
            <p:grpSpPr>
              <a:xfrm>
                <a:off x="414866" y="0"/>
                <a:ext cx="254001" cy="1138172"/>
                <a:chOff x="0" y="0"/>
                <a:chExt cx="254000" cy="1138171"/>
              </a:xfrm>
            </p:grpSpPr>
            <p:sp>
              <p:nvSpPr>
                <p:cNvPr id="21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1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1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2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26" name="Group"/>
              <p:cNvGrpSpPr/>
              <p:nvPr/>
            </p:nvGrpSpPr>
            <p:grpSpPr>
              <a:xfrm>
                <a:off x="0" y="1312333"/>
                <a:ext cx="254000" cy="1138172"/>
                <a:chOff x="0" y="0"/>
                <a:chExt cx="254000" cy="1138171"/>
              </a:xfrm>
            </p:grpSpPr>
            <p:sp>
              <p:nvSpPr>
                <p:cNvPr id="22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2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2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2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31" name="Group"/>
              <p:cNvGrpSpPr/>
              <p:nvPr/>
            </p:nvGrpSpPr>
            <p:grpSpPr>
              <a:xfrm>
                <a:off x="414866" y="1312333"/>
                <a:ext cx="254001" cy="1138172"/>
                <a:chOff x="0" y="0"/>
                <a:chExt cx="254000" cy="1138171"/>
              </a:xfrm>
            </p:grpSpPr>
            <p:sp>
              <p:nvSpPr>
                <p:cNvPr id="22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2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2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3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253" name="Group"/>
            <p:cNvGrpSpPr/>
            <p:nvPr/>
          </p:nvGrpSpPr>
          <p:grpSpPr>
            <a:xfrm>
              <a:off x="4199466" y="0"/>
              <a:ext cx="668868" cy="2450505"/>
              <a:chOff x="0" y="0"/>
              <a:chExt cx="668866" cy="2450504"/>
            </a:xfrm>
          </p:grpSpPr>
          <p:grpSp>
            <p:nvGrpSpPr>
              <p:cNvPr id="237" name="Group"/>
              <p:cNvGrpSpPr/>
              <p:nvPr/>
            </p:nvGrpSpPr>
            <p:grpSpPr>
              <a:xfrm>
                <a:off x="0" y="0"/>
                <a:ext cx="254000" cy="1138172"/>
                <a:chOff x="0" y="0"/>
                <a:chExt cx="254000" cy="1138171"/>
              </a:xfrm>
            </p:grpSpPr>
            <p:sp>
              <p:nvSpPr>
                <p:cNvPr id="233"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34"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35"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36"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42" name="Group"/>
              <p:cNvGrpSpPr/>
              <p:nvPr/>
            </p:nvGrpSpPr>
            <p:grpSpPr>
              <a:xfrm>
                <a:off x="414866" y="0"/>
                <a:ext cx="254001" cy="1138172"/>
                <a:chOff x="0" y="0"/>
                <a:chExt cx="254000" cy="1138171"/>
              </a:xfrm>
            </p:grpSpPr>
            <p:sp>
              <p:nvSpPr>
                <p:cNvPr id="23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3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4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4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47" name="Group"/>
              <p:cNvGrpSpPr/>
              <p:nvPr/>
            </p:nvGrpSpPr>
            <p:grpSpPr>
              <a:xfrm>
                <a:off x="0" y="1312333"/>
                <a:ext cx="254000" cy="1138172"/>
                <a:chOff x="0" y="0"/>
                <a:chExt cx="254000" cy="1138171"/>
              </a:xfrm>
            </p:grpSpPr>
            <p:sp>
              <p:nvSpPr>
                <p:cNvPr id="243"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44"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45"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46"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52" name="Group"/>
              <p:cNvGrpSpPr/>
              <p:nvPr/>
            </p:nvGrpSpPr>
            <p:grpSpPr>
              <a:xfrm>
                <a:off x="414866" y="1312333"/>
                <a:ext cx="254001" cy="1138172"/>
                <a:chOff x="0" y="0"/>
                <a:chExt cx="254000" cy="1138171"/>
              </a:xfrm>
            </p:grpSpPr>
            <p:sp>
              <p:nvSpPr>
                <p:cNvPr id="24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4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5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5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274" name="Group"/>
            <p:cNvGrpSpPr/>
            <p:nvPr/>
          </p:nvGrpSpPr>
          <p:grpSpPr>
            <a:xfrm>
              <a:off x="5037666" y="0"/>
              <a:ext cx="668867" cy="2450505"/>
              <a:chOff x="0" y="0"/>
              <a:chExt cx="668866" cy="2450504"/>
            </a:xfrm>
          </p:grpSpPr>
          <p:grpSp>
            <p:nvGrpSpPr>
              <p:cNvPr id="258" name="Group"/>
              <p:cNvGrpSpPr/>
              <p:nvPr/>
            </p:nvGrpSpPr>
            <p:grpSpPr>
              <a:xfrm>
                <a:off x="0" y="0"/>
                <a:ext cx="254000" cy="1138172"/>
                <a:chOff x="0" y="0"/>
                <a:chExt cx="254000" cy="1138171"/>
              </a:xfrm>
            </p:grpSpPr>
            <p:sp>
              <p:nvSpPr>
                <p:cNvPr id="25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5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5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5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63" name="Group"/>
              <p:cNvGrpSpPr/>
              <p:nvPr/>
            </p:nvGrpSpPr>
            <p:grpSpPr>
              <a:xfrm>
                <a:off x="414866" y="0"/>
                <a:ext cx="254001" cy="1138172"/>
                <a:chOff x="0" y="0"/>
                <a:chExt cx="254000" cy="1138171"/>
              </a:xfrm>
            </p:grpSpPr>
            <p:sp>
              <p:nvSpPr>
                <p:cNvPr id="25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6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6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6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68" name="Group"/>
              <p:cNvGrpSpPr/>
              <p:nvPr/>
            </p:nvGrpSpPr>
            <p:grpSpPr>
              <a:xfrm>
                <a:off x="0" y="1312333"/>
                <a:ext cx="254000" cy="1138172"/>
                <a:chOff x="0" y="0"/>
                <a:chExt cx="254000" cy="1138171"/>
              </a:xfrm>
            </p:grpSpPr>
            <p:sp>
              <p:nvSpPr>
                <p:cNvPr id="26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6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6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6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73" name="Group"/>
              <p:cNvGrpSpPr/>
              <p:nvPr/>
            </p:nvGrpSpPr>
            <p:grpSpPr>
              <a:xfrm>
                <a:off x="414866" y="1312333"/>
                <a:ext cx="254001" cy="1138172"/>
                <a:chOff x="0" y="0"/>
                <a:chExt cx="254000" cy="1138171"/>
              </a:xfrm>
            </p:grpSpPr>
            <p:sp>
              <p:nvSpPr>
                <p:cNvPr id="26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7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7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7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295" name="Group"/>
            <p:cNvGrpSpPr/>
            <p:nvPr/>
          </p:nvGrpSpPr>
          <p:grpSpPr>
            <a:xfrm>
              <a:off x="5875866" y="0"/>
              <a:ext cx="668867" cy="2450505"/>
              <a:chOff x="0" y="0"/>
              <a:chExt cx="668866" cy="2450504"/>
            </a:xfrm>
          </p:grpSpPr>
          <p:grpSp>
            <p:nvGrpSpPr>
              <p:cNvPr id="279" name="Group"/>
              <p:cNvGrpSpPr/>
              <p:nvPr/>
            </p:nvGrpSpPr>
            <p:grpSpPr>
              <a:xfrm>
                <a:off x="0" y="0"/>
                <a:ext cx="254000" cy="1138172"/>
                <a:chOff x="0" y="0"/>
                <a:chExt cx="254000" cy="1138171"/>
              </a:xfrm>
            </p:grpSpPr>
            <p:sp>
              <p:nvSpPr>
                <p:cNvPr id="27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7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7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7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84" name="Group"/>
              <p:cNvGrpSpPr/>
              <p:nvPr/>
            </p:nvGrpSpPr>
            <p:grpSpPr>
              <a:xfrm>
                <a:off x="414866" y="0"/>
                <a:ext cx="254001" cy="1138172"/>
                <a:chOff x="0" y="0"/>
                <a:chExt cx="254000" cy="1138171"/>
              </a:xfrm>
            </p:grpSpPr>
            <p:sp>
              <p:nvSpPr>
                <p:cNvPr id="28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8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8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8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89" name="Group"/>
              <p:cNvGrpSpPr/>
              <p:nvPr/>
            </p:nvGrpSpPr>
            <p:grpSpPr>
              <a:xfrm>
                <a:off x="0" y="1312333"/>
                <a:ext cx="254000" cy="1138172"/>
                <a:chOff x="0" y="0"/>
                <a:chExt cx="254000" cy="1138171"/>
              </a:xfrm>
            </p:grpSpPr>
            <p:sp>
              <p:nvSpPr>
                <p:cNvPr id="28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8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8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8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294" name="Group"/>
              <p:cNvGrpSpPr/>
              <p:nvPr/>
            </p:nvGrpSpPr>
            <p:grpSpPr>
              <a:xfrm>
                <a:off x="414866" y="1312333"/>
                <a:ext cx="254001" cy="1138172"/>
                <a:chOff x="0" y="0"/>
                <a:chExt cx="254000" cy="1138171"/>
              </a:xfrm>
            </p:grpSpPr>
            <p:sp>
              <p:nvSpPr>
                <p:cNvPr id="29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9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9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9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316" name="Group"/>
            <p:cNvGrpSpPr/>
            <p:nvPr/>
          </p:nvGrpSpPr>
          <p:grpSpPr>
            <a:xfrm>
              <a:off x="6714066" y="0"/>
              <a:ext cx="668867" cy="2450505"/>
              <a:chOff x="0" y="0"/>
              <a:chExt cx="668866" cy="2450504"/>
            </a:xfrm>
          </p:grpSpPr>
          <p:grpSp>
            <p:nvGrpSpPr>
              <p:cNvPr id="300" name="Group"/>
              <p:cNvGrpSpPr/>
              <p:nvPr/>
            </p:nvGrpSpPr>
            <p:grpSpPr>
              <a:xfrm>
                <a:off x="0" y="0"/>
                <a:ext cx="254000" cy="1138172"/>
                <a:chOff x="0" y="0"/>
                <a:chExt cx="254000" cy="1138171"/>
              </a:xfrm>
            </p:grpSpPr>
            <p:sp>
              <p:nvSpPr>
                <p:cNvPr id="29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9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9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29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05" name="Group"/>
              <p:cNvGrpSpPr/>
              <p:nvPr/>
            </p:nvGrpSpPr>
            <p:grpSpPr>
              <a:xfrm>
                <a:off x="414866" y="0"/>
                <a:ext cx="254001" cy="1138172"/>
                <a:chOff x="0" y="0"/>
                <a:chExt cx="254000" cy="1138171"/>
              </a:xfrm>
            </p:grpSpPr>
            <p:sp>
              <p:nvSpPr>
                <p:cNvPr id="30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10" name="Group"/>
              <p:cNvGrpSpPr/>
              <p:nvPr/>
            </p:nvGrpSpPr>
            <p:grpSpPr>
              <a:xfrm>
                <a:off x="0" y="1312333"/>
                <a:ext cx="254000" cy="1138172"/>
                <a:chOff x="0" y="0"/>
                <a:chExt cx="254000" cy="1138171"/>
              </a:xfrm>
            </p:grpSpPr>
            <p:sp>
              <p:nvSpPr>
                <p:cNvPr id="30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0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15" name="Group"/>
              <p:cNvGrpSpPr/>
              <p:nvPr/>
            </p:nvGrpSpPr>
            <p:grpSpPr>
              <a:xfrm>
                <a:off x="414866" y="1312333"/>
                <a:ext cx="254001" cy="1138172"/>
                <a:chOff x="0" y="0"/>
                <a:chExt cx="254000" cy="1138171"/>
              </a:xfrm>
            </p:grpSpPr>
            <p:sp>
              <p:nvSpPr>
                <p:cNvPr id="31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321" name="Group"/>
            <p:cNvGrpSpPr/>
            <p:nvPr/>
          </p:nvGrpSpPr>
          <p:grpSpPr>
            <a:xfrm>
              <a:off x="7552266" y="0"/>
              <a:ext cx="254001" cy="1138172"/>
              <a:chOff x="0" y="0"/>
              <a:chExt cx="254000" cy="1138171"/>
            </a:xfrm>
          </p:grpSpPr>
          <p:sp>
            <p:nvSpPr>
              <p:cNvPr id="31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1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26" name="Group"/>
            <p:cNvGrpSpPr/>
            <p:nvPr/>
          </p:nvGrpSpPr>
          <p:grpSpPr>
            <a:xfrm>
              <a:off x="7967133" y="0"/>
              <a:ext cx="254001" cy="1138172"/>
              <a:chOff x="0" y="0"/>
              <a:chExt cx="254000" cy="1138171"/>
            </a:xfrm>
          </p:grpSpPr>
          <p:sp>
            <p:nvSpPr>
              <p:cNvPr id="32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sp>
          <p:nvSpPr>
            <p:cNvPr id="327" name="Circle"/>
            <p:cNvSpPr/>
            <p:nvPr/>
          </p:nvSpPr>
          <p:spPr>
            <a:xfrm>
              <a:off x="7552266" y="1312333"/>
              <a:ext cx="254001" cy="254001"/>
            </a:xfrm>
            <a:prstGeom prst="ellipse">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8" name="Rectangle"/>
            <p:cNvSpPr/>
            <p:nvPr/>
          </p:nvSpPr>
          <p:spPr>
            <a:xfrm>
              <a:off x="7688643" y="2057400"/>
              <a:ext cx="86402" cy="393106"/>
            </a:xfrm>
            <a:prstGeom prst="rect">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29" name="Rectangle"/>
            <p:cNvSpPr/>
            <p:nvPr/>
          </p:nvSpPr>
          <p:spPr>
            <a:xfrm>
              <a:off x="7587043" y="2057400"/>
              <a:ext cx="86402" cy="393106"/>
            </a:xfrm>
            <a:prstGeom prst="rect">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0" name="Rounded Rectangle"/>
            <p:cNvSpPr/>
            <p:nvPr/>
          </p:nvSpPr>
          <p:spPr>
            <a:xfrm>
              <a:off x="7552266" y="1576493"/>
              <a:ext cx="254001" cy="508001"/>
            </a:xfrm>
            <a:prstGeom prst="roundRect">
              <a:avLst>
                <a:gd name="adj" fmla="val 30000"/>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1" name="Circle"/>
            <p:cNvSpPr/>
            <p:nvPr/>
          </p:nvSpPr>
          <p:spPr>
            <a:xfrm>
              <a:off x="7967133" y="1312333"/>
              <a:ext cx="254001" cy="254001"/>
            </a:xfrm>
            <a:prstGeom prst="ellipse">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2" name="Rectangle"/>
            <p:cNvSpPr/>
            <p:nvPr/>
          </p:nvSpPr>
          <p:spPr>
            <a:xfrm>
              <a:off x="8103510" y="2057400"/>
              <a:ext cx="86402" cy="393106"/>
            </a:xfrm>
            <a:prstGeom prst="rect">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3" name="Rectangle"/>
            <p:cNvSpPr/>
            <p:nvPr/>
          </p:nvSpPr>
          <p:spPr>
            <a:xfrm>
              <a:off x="8001910" y="2057400"/>
              <a:ext cx="86402" cy="393106"/>
            </a:xfrm>
            <a:prstGeom prst="rect">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4" name="Rounded Rectangle"/>
            <p:cNvSpPr/>
            <p:nvPr/>
          </p:nvSpPr>
          <p:spPr>
            <a:xfrm>
              <a:off x="7967133" y="1576493"/>
              <a:ext cx="254001" cy="508001"/>
            </a:xfrm>
            <a:prstGeom prst="roundRect">
              <a:avLst>
                <a:gd name="adj" fmla="val 30000"/>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nvGrpSpPr>
            <p:cNvPr id="339" name="Group"/>
            <p:cNvGrpSpPr/>
            <p:nvPr/>
          </p:nvGrpSpPr>
          <p:grpSpPr>
            <a:xfrm>
              <a:off x="8390466" y="0"/>
              <a:ext cx="254001" cy="1138172"/>
              <a:chOff x="0" y="0"/>
              <a:chExt cx="254000" cy="1138171"/>
            </a:xfrm>
          </p:grpSpPr>
          <p:sp>
            <p:nvSpPr>
              <p:cNvPr id="33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3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44" name="Group"/>
            <p:cNvGrpSpPr/>
            <p:nvPr/>
          </p:nvGrpSpPr>
          <p:grpSpPr>
            <a:xfrm>
              <a:off x="8805333" y="0"/>
              <a:ext cx="254001" cy="1138172"/>
              <a:chOff x="0" y="0"/>
              <a:chExt cx="254000" cy="1138171"/>
            </a:xfrm>
          </p:grpSpPr>
          <p:sp>
            <p:nvSpPr>
              <p:cNvPr id="34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sp>
          <p:nvSpPr>
            <p:cNvPr id="345" name="Circle"/>
            <p:cNvSpPr/>
            <p:nvPr/>
          </p:nvSpPr>
          <p:spPr>
            <a:xfrm>
              <a:off x="8390466" y="1312333"/>
              <a:ext cx="254001" cy="254001"/>
            </a:xfrm>
            <a:prstGeom prst="ellipse">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6" name="Rectangle"/>
            <p:cNvSpPr/>
            <p:nvPr/>
          </p:nvSpPr>
          <p:spPr>
            <a:xfrm>
              <a:off x="8526843" y="2057400"/>
              <a:ext cx="86402" cy="393106"/>
            </a:xfrm>
            <a:prstGeom prst="rect">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7" name="Rectangle"/>
            <p:cNvSpPr/>
            <p:nvPr/>
          </p:nvSpPr>
          <p:spPr>
            <a:xfrm>
              <a:off x="8425243" y="2057400"/>
              <a:ext cx="86402" cy="393106"/>
            </a:xfrm>
            <a:prstGeom prst="rect">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48" name="Rounded Rectangle"/>
            <p:cNvSpPr/>
            <p:nvPr/>
          </p:nvSpPr>
          <p:spPr>
            <a:xfrm>
              <a:off x="8390466" y="1576493"/>
              <a:ext cx="254001" cy="508001"/>
            </a:xfrm>
            <a:prstGeom prst="roundRect">
              <a:avLst>
                <a:gd name="adj" fmla="val 30000"/>
              </a:avLst>
            </a:prstGeom>
            <a:solidFill>
              <a:srgbClr val="FF2600">
                <a:alpha val="25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nvGrpSpPr>
            <p:cNvPr id="353" name="Group"/>
            <p:cNvGrpSpPr/>
            <p:nvPr/>
          </p:nvGrpSpPr>
          <p:grpSpPr>
            <a:xfrm>
              <a:off x="8805333" y="1312333"/>
              <a:ext cx="254001" cy="1138173"/>
              <a:chOff x="0" y="0"/>
              <a:chExt cx="254000" cy="1138171"/>
            </a:xfrm>
          </p:grpSpPr>
          <p:sp>
            <p:nvSpPr>
              <p:cNvPr id="34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74" name="Group"/>
            <p:cNvGrpSpPr/>
            <p:nvPr/>
          </p:nvGrpSpPr>
          <p:grpSpPr>
            <a:xfrm>
              <a:off x="9228666" y="0"/>
              <a:ext cx="668867" cy="2450505"/>
              <a:chOff x="0" y="0"/>
              <a:chExt cx="668866" cy="2450504"/>
            </a:xfrm>
          </p:grpSpPr>
          <p:grpSp>
            <p:nvGrpSpPr>
              <p:cNvPr id="358" name="Group"/>
              <p:cNvGrpSpPr/>
              <p:nvPr/>
            </p:nvGrpSpPr>
            <p:grpSpPr>
              <a:xfrm>
                <a:off x="0" y="0"/>
                <a:ext cx="254000" cy="1138172"/>
                <a:chOff x="0" y="0"/>
                <a:chExt cx="254000" cy="1138171"/>
              </a:xfrm>
            </p:grpSpPr>
            <p:sp>
              <p:nvSpPr>
                <p:cNvPr id="35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5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63" name="Group"/>
              <p:cNvGrpSpPr/>
              <p:nvPr/>
            </p:nvGrpSpPr>
            <p:grpSpPr>
              <a:xfrm>
                <a:off x="414866" y="0"/>
                <a:ext cx="254001" cy="1138172"/>
                <a:chOff x="0" y="0"/>
                <a:chExt cx="254000" cy="1138171"/>
              </a:xfrm>
            </p:grpSpPr>
            <p:sp>
              <p:nvSpPr>
                <p:cNvPr id="35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6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6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6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68" name="Group"/>
              <p:cNvGrpSpPr/>
              <p:nvPr/>
            </p:nvGrpSpPr>
            <p:grpSpPr>
              <a:xfrm>
                <a:off x="0" y="1312333"/>
                <a:ext cx="254000" cy="1138172"/>
                <a:chOff x="0" y="0"/>
                <a:chExt cx="254000" cy="1138171"/>
              </a:xfrm>
            </p:grpSpPr>
            <p:sp>
              <p:nvSpPr>
                <p:cNvPr id="36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6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6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6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73" name="Group"/>
              <p:cNvGrpSpPr/>
              <p:nvPr/>
            </p:nvGrpSpPr>
            <p:grpSpPr>
              <a:xfrm>
                <a:off x="414866" y="1312333"/>
                <a:ext cx="254001" cy="1138172"/>
                <a:chOff x="0" y="0"/>
                <a:chExt cx="254000" cy="1138171"/>
              </a:xfrm>
            </p:grpSpPr>
            <p:sp>
              <p:nvSpPr>
                <p:cNvPr id="36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7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7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7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395" name="Group"/>
            <p:cNvGrpSpPr/>
            <p:nvPr/>
          </p:nvGrpSpPr>
          <p:grpSpPr>
            <a:xfrm>
              <a:off x="0" y="2650066"/>
              <a:ext cx="668867" cy="2450506"/>
              <a:chOff x="0" y="0"/>
              <a:chExt cx="668866" cy="2450504"/>
            </a:xfrm>
          </p:grpSpPr>
          <p:grpSp>
            <p:nvGrpSpPr>
              <p:cNvPr id="379" name="Group"/>
              <p:cNvGrpSpPr/>
              <p:nvPr/>
            </p:nvGrpSpPr>
            <p:grpSpPr>
              <a:xfrm>
                <a:off x="0" y="0"/>
                <a:ext cx="254000" cy="1138172"/>
                <a:chOff x="0" y="0"/>
                <a:chExt cx="254000" cy="1138171"/>
              </a:xfrm>
            </p:grpSpPr>
            <p:sp>
              <p:nvSpPr>
                <p:cNvPr id="37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7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7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7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84" name="Group"/>
              <p:cNvGrpSpPr/>
              <p:nvPr/>
            </p:nvGrpSpPr>
            <p:grpSpPr>
              <a:xfrm>
                <a:off x="414866" y="0"/>
                <a:ext cx="254001" cy="1138172"/>
                <a:chOff x="0" y="0"/>
                <a:chExt cx="254000" cy="1138171"/>
              </a:xfrm>
            </p:grpSpPr>
            <p:sp>
              <p:nvSpPr>
                <p:cNvPr id="38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8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8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8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89" name="Group"/>
              <p:cNvGrpSpPr/>
              <p:nvPr/>
            </p:nvGrpSpPr>
            <p:grpSpPr>
              <a:xfrm>
                <a:off x="0" y="1312333"/>
                <a:ext cx="254000" cy="1138172"/>
                <a:chOff x="0" y="0"/>
                <a:chExt cx="254000" cy="1138171"/>
              </a:xfrm>
            </p:grpSpPr>
            <p:sp>
              <p:nvSpPr>
                <p:cNvPr id="38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8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8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8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394" name="Group"/>
              <p:cNvGrpSpPr/>
              <p:nvPr/>
            </p:nvGrpSpPr>
            <p:grpSpPr>
              <a:xfrm>
                <a:off x="414866" y="1312333"/>
                <a:ext cx="254001" cy="1138172"/>
                <a:chOff x="0" y="0"/>
                <a:chExt cx="254000" cy="1138171"/>
              </a:xfrm>
            </p:grpSpPr>
            <p:sp>
              <p:nvSpPr>
                <p:cNvPr id="39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9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9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9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416" name="Group"/>
            <p:cNvGrpSpPr/>
            <p:nvPr/>
          </p:nvGrpSpPr>
          <p:grpSpPr>
            <a:xfrm>
              <a:off x="838200" y="2650066"/>
              <a:ext cx="668867" cy="2450506"/>
              <a:chOff x="0" y="0"/>
              <a:chExt cx="668866" cy="2450504"/>
            </a:xfrm>
          </p:grpSpPr>
          <p:grpSp>
            <p:nvGrpSpPr>
              <p:cNvPr id="400" name="Group"/>
              <p:cNvGrpSpPr/>
              <p:nvPr/>
            </p:nvGrpSpPr>
            <p:grpSpPr>
              <a:xfrm>
                <a:off x="0" y="0"/>
                <a:ext cx="254000" cy="1138172"/>
                <a:chOff x="0" y="0"/>
                <a:chExt cx="254000" cy="1138171"/>
              </a:xfrm>
            </p:grpSpPr>
            <p:sp>
              <p:nvSpPr>
                <p:cNvPr id="39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9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9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39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05" name="Group"/>
              <p:cNvGrpSpPr/>
              <p:nvPr/>
            </p:nvGrpSpPr>
            <p:grpSpPr>
              <a:xfrm>
                <a:off x="414866" y="0"/>
                <a:ext cx="254001" cy="1138172"/>
                <a:chOff x="0" y="0"/>
                <a:chExt cx="254000" cy="1138171"/>
              </a:xfrm>
            </p:grpSpPr>
            <p:sp>
              <p:nvSpPr>
                <p:cNvPr id="40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0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0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0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10" name="Group"/>
              <p:cNvGrpSpPr/>
              <p:nvPr/>
            </p:nvGrpSpPr>
            <p:grpSpPr>
              <a:xfrm>
                <a:off x="0" y="1312333"/>
                <a:ext cx="254000" cy="1138172"/>
                <a:chOff x="0" y="0"/>
                <a:chExt cx="254000" cy="1138171"/>
              </a:xfrm>
            </p:grpSpPr>
            <p:sp>
              <p:nvSpPr>
                <p:cNvPr id="40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0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0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0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15" name="Group"/>
              <p:cNvGrpSpPr/>
              <p:nvPr/>
            </p:nvGrpSpPr>
            <p:grpSpPr>
              <a:xfrm>
                <a:off x="414866" y="1312333"/>
                <a:ext cx="254001" cy="1138172"/>
                <a:chOff x="0" y="0"/>
                <a:chExt cx="254000" cy="1138171"/>
              </a:xfrm>
            </p:grpSpPr>
            <p:sp>
              <p:nvSpPr>
                <p:cNvPr id="41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1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1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1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437" name="Group"/>
            <p:cNvGrpSpPr/>
            <p:nvPr/>
          </p:nvGrpSpPr>
          <p:grpSpPr>
            <a:xfrm>
              <a:off x="1684866" y="2650066"/>
              <a:ext cx="668867" cy="2450506"/>
              <a:chOff x="0" y="0"/>
              <a:chExt cx="668866" cy="2450504"/>
            </a:xfrm>
          </p:grpSpPr>
          <p:grpSp>
            <p:nvGrpSpPr>
              <p:cNvPr id="421" name="Group"/>
              <p:cNvGrpSpPr/>
              <p:nvPr/>
            </p:nvGrpSpPr>
            <p:grpSpPr>
              <a:xfrm>
                <a:off x="0" y="0"/>
                <a:ext cx="254000" cy="1138172"/>
                <a:chOff x="0" y="0"/>
                <a:chExt cx="254000" cy="1138171"/>
              </a:xfrm>
            </p:grpSpPr>
            <p:sp>
              <p:nvSpPr>
                <p:cNvPr id="41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1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1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2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26" name="Group"/>
              <p:cNvGrpSpPr/>
              <p:nvPr/>
            </p:nvGrpSpPr>
            <p:grpSpPr>
              <a:xfrm>
                <a:off x="414866" y="0"/>
                <a:ext cx="254001" cy="1138172"/>
                <a:chOff x="0" y="0"/>
                <a:chExt cx="254000" cy="1138171"/>
              </a:xfrm>
            </p:grpSpPr>
            <p:sp>
              <p:nvSpPr>
                <p:cNvPr id="42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2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2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2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31" name="Group"/>
              <p:cNvGrpSpPr/>
              <p:nvPr/>
            </p:nvGrpSpPr>
            <p:grpSpPr>
              <a:xfrm>
                <a:off x="0" y="1312333"/>
                <a:ext cx="254000" cy="1138172"/>
                <a:chOff x="0" y="0"/>
                <a:chExt cx="254000" cy="1138171"/>
              </a:xfrm>
            </p:grpSpPr>
            <p:sp>
              <p:nvSpPr>
                <p:cNvPr id="42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2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2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3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36" name="Group"/>
              <p:cNvGrpSpPr/>
              <p:nvPr/>
            </p:nvGrpSpPr>
            <p:grpSpPr>
              <a:xfrm>
                <a:off x="414866" y="1312333"/>
                <a:ext cx="254001" cy="1138172"/>
                <a:chOff x="0" y="0"/>
                <a:chExt cx="254000" cy="1138171"/>
              </a:xfrm>
            </p:grpSpPr>
            <p:sp>
              <p:nvSpPr>
                <p:cNvPr id="43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3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3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3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458" name="Group"/>
            <p:cNvGrpSpPr/>
            <p:nvPr/>
          </p:nvGrpSpPr>
          <p:grpSpPr>
            <a:xfrm>
              <a:off x="2523066" y="2650066"/>
              <a:ext cx="668867" cy="2450506"/>
              <a:chOff x="0" y="0"/>
              <a:chExt cx="668866" cy="2450504"/>
            </a:xfrm>
          </p:grpSpPr>
          <p:grpSp>
            <p:nvGrpSpPr>
              <p:cNvPr id="442" name="Group"/>
              <p:cNvGrpSpPr/>
              <p:nvPr/>
            </p:nvGrpSpPr>
            <p:grpSpPr>
              <a:xfrm>
                <a:off x="0" y="0"/>
                <a:ext cx="254000" cy="1138172"/>
                <a:chOff x="0" y="0"/>
                <a:chExt cx="254000" cy="1138171"/>
              </a:xfrm>
            </p:grpSpPr>
            <p:sp>
              <p:nvSpPr>
                <p:cNvPr id="43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3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4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4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47" name="Group"/>
              <p:cNvGrpSpPr/>
              <p:nvPr/>
            </p:nvGrpSpPr>
            <p:grpSpPr>
              <a:xfrm>
                <a:off x="414866" y="0"/>
                <a:ext cx="254001" cy="1138172"/>
                <a:chOff x="0" y="0"/>
                <a:chExt cx="254000" cy="1138171"/>
              </a:xfrm>
            </p:grpSpPr>
            <p:sp>
              <p:nvSpPr>
                <p:cNvPr id="443"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44"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45"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46"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52" name="Group"/>
              <p:cNvGrpSpPr/>
              <p:nvPr/>
            </p:nvGrpSpPr>
            <p:grpSpPr>
              <a:xfrm>
                <a:off x="0" y="1312333"/>
                <a:ext cx="254000" cy="1138172"/>
                <a:chOff x="0" y="0"/>
                <a:chExt cx="254000" cy="1138171"/>
              </a:xfrm>
            </p:grpSpPr>
            <p:sp>
              <p:nvSpPr>
                <p:cNvPr id="44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4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5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5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57" name="Group"/>
              <p:cNvGrpSpPr/>
              <p:nvPr/>
            </p:nvGrpSpPr>
            <p:grpSpPr>
              <a:xfrm>
                <a:off x="414866" y="1312333"/>
                <a:ext cx="254001" cy="1138172"/>
                <a:chOff x="0" y="0"/>
                <a:chExt cx="254000" cy="1138171"/>
              </a:xfrm>
            </p:grpSpPr>
            <p:sp>
              <p:nvSpPr>
                <p:cNvPr id="453"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54"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55"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56"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479" name="Group"/>
            <p:cNvGrpSpPr/>
            <p:nvPr/>
          </p:nvGrpSpPr>
          <p:grpSpPr>
            <a:xfrm>
              <a:off x="3361266" y="2650066"/>
              <a:ext cx="668868" cy="2450506"/>
              <a:chOff x="0" y="0"/>
              <a:chExt cx="668866" cy="2450504"/>
            </a:xfrm>
          </p:grpSpPr>
          <p:grpSp>
            <p:nvGrpSpPr>
              <p:cNvPr id="463" name="Group"/>
              <p:cNvGrpSpPr/>
              <p:nvPr/>
            </p:nvGrpSpPr>
            <p:grpSpPr>
              <a:xfrm>
                <a:off x="0" y="0"/>
                <a:ext cx="254000" cy="1138172"/>
                <a:chOff x="0" y="0"/>
                <a:chExt cx="254000" cy="1138171"/>
              </a:xfrm>
            </p:grpSpPr>
            <p:sp>
              <p:nvSpPr>
                <p:cNvPr id="45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6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6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6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68" name="Group"/>
              <p:cNvGrpSpPr/>
              <p:nvPr/>
            </p:nvGrpSpPr>
            <p:grpSpPr>
              <a:xfrm>
                <a:off x="414866" y="0"/>
                <a:ext cx="254001" cy="1138172"/>
                <a:chOff x="0" y="0"/>
                <a:chExt cx="254000" cy="1138171"/>
              </a:xfrm>
            </p:grpSpPr>
            <p:sp>
              <p:nvSpPr>
                <p:cNvPr id="46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6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6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6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73" name="Group"/>
              <p:cNvGrpSpPr/>
              <p:nvPr/>
            </p:nvGrpSpPr>
            <p:grpSpPr>
              <a:xfrm>
                <a:off x="0" y="1312333"/>
                <a:ext cx="254000" cy="1138172"/>
                <a:chOff x="0" y="0"/>
                <a:chExt cx="254000" cy="1138171"/>
              </a:xfrm>
            </p:grpSpPr>
            <p:sp>
              <p:nvSpPr>
                <p:cNvPr id="46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7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7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7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78" name="Group"/>
              <p:cNvGrpSpPr/>
              <p:nvPr/>
            </p:nvGrpSpPr>
            <p:grpSpPr>
              <a:xfrm>
                <a:off x="414866" y="1312333"/>
                <a:ext cx="254001" cy="1138172"/>
                <a:chOff x="0" y="0"/>
                <a:chExt cx="254000" cy="1138171"/>
              </a:xfrm>
            </p:grpSpPr>
            <p:sp>
              <p:nvSpPr>
                <p:cNvPr id="474"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75"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76"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77"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500" name="Group"/>
            <p:cNvGrpSpPr/>
            <p:nvPr/>
          </p:nvGrpSpPr>
          <p:grpSpPr>
            <a:xfrm>
              <a:off x="4199466" y="2650066"/>
              <a:ext cx="668868" cy="2450506"/>
              <a:chOff x="0" y="0"/>
              <a:chExt cx="668866" cy="2450504"/>
            </a:xfrm>
          </p:grpSpPr>
          <p:grpSp>
            <p:nvGrpSpPr>
              <p:cNvPr id="484" name="Group"/>
              <p:cNvGrpSpPr/>
              <p:nvPr/>
            </p:nvGrpSpPr>
            <p:grpSpPr>
              <a:xfrm>
                <a:off x="0" y="0"/>
                <a:ext cx="254000" cy="1138172"/>
                <a:chOff x="0" y="0"/>
                <a:chExt cx="254000" cy="1138171"/>
              </a:xfrm>
            </p:grpSpPr>
            <p:sp>
              <p:nvSpPr>
                <p:cNvPr id="48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8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8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8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89" name="Group"/>
              <p:cNvGrpSpPr/>
              <p:nvPr/>
            </p:nvGrpSpPr>
            <p:grpSpPr>
              <a:xfrm>
                <a:off x="414866" y="0"/>
                <a:ext cx="254001" cy="1138172"/>
                <a:chOff x="0" y="0"/>
                <a:chExt cx="254000" cy="1138171"/>
              </a:xfrm>
            </p:grpSpPr>
            <p:sp>
              <p:nvSpPr>
                <p:cNvPr id="48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8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8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8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94" name="Group"/>
              <p:cNvGrpSpPr/>
              <p:nvPr/>
            </p:nvGrpSpPr>
            <p:grpSpPr>
              <a:xfrm>
                <a:off x="0" y="1312333"/>
                <a:ext cx="254000" cy="1138172"/>
                <a:chOff x="0" y="0"/>
                <a:chExt cx="254000" cy="1138171"/>
              </a:xfrm>
            </p:grpSpPr>
            <p:sp>
              <p:nvSpPr>
                <p:cNvPr id="490"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91"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92"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93"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499" name="Group"/>
              <p:cNvGrpSpPr/>
              <p:nvPr/>
            </p:nvGrpSpPr>
            <p:grpSpPr>
              <a:xfrm>
                <a:off x="414866" y="1312333"/>
                <a:ext cx="254001" cy="1138172"/>
                <a:chOff x="0" y="0"/>
                <a:chExt cx="254000" cy="1138171"/>
              </a:xfrm>
            </p:grpSpPr>
            <p:sp>
              <p:nvSpPr>
                <p:cNvPr id="495"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96"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97"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498"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521" name="Group"/>
            <p:cNvGrpSpPr/>
            <p:nvPr/>
          </p:nvGrpSpPr>
          <p:grpSpPr>
            <a:xfrm>
              <a:off x="5046132" y="2650066"/>
              <a:ext cx="668867" cy="2450506"/>
              <a:chOff x="0" y="0"/>
              <a:chExt cx="668866" cy="2450504"/>
            </a:xfrm>
          </p:grpSpPr>
          <p:grpSp>
            <p:nvGrpSpPr>
              <p:cNvPr id="505" name="Group"/>
              <p:cNvGrpSpPr/>
              <p:nvPr/>
            </p:nvGrpSpPr>
            <p:grpSpPr>
              <a:xfrm>
                <a:off x="0" y="0"/>
                <a:ext cx="254000" cy="1138172"/>
                <a:chOff x="0" y="0"/>
                <a:chExt cx="254000" cy="1138171"/>
              </a:xfrm>
            </p:grpSpPr>
            <p:sp>
              <p:nvSpPr>
                <p:cNvPr id="50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0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0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0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10" name="Group"/>
              <p:cNvGrpSpPr/>
              <p:nvPr/>
            </p:nvGrpSpPr>
            <p:grpSpPr>
              <a:xfrm>
                <a:off x="414866" y="0"/>
                <a:ext cx="254001" cy="1138172"/>
                <a:chOff x="0" y="0"/>
                <a:chExt cx="254000" cy="1138171"/>
              </a:xfrm>
            </p:grpSpPr>
            <p:sp>
              <p:nvSpPr>
                <p:cNvPr id="50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0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0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0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15" name="Group"/>
              <p:cNvGrpSpPr/>
              <p:nvPr/>
            </p:nvGrpSpPr>
            <p:grpSpPr>
              <a:xfrm>
                <a:off x="0" y="1312333"/>
                <a:ext cx="254000" cy="1138172"/>
                <a:chOff x="0" y="0"/>
                <a:chExt cx="254000" cy="1138171"/>
              </a:xfrm>
            </p:grpSpPr>
            <p:sp>
              <p:nvSpPr>
                <p:cNvPr id="51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1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1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1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20" name="Group"/>
              <p:cNvGrpSpPr/>
              <p:nvPr/>
            </p:nvGrpSpPr>
            <p:grpSpPr>
              <a:xfrm>
                <a:off x="414866" y="1312333"/>
                <a:ext cx="254001" cy="1138172"/>
                <a:chOff x="0" y="0"/>
                <a:chExt cx="254000" cy="1138171"/>
              </a:xfrm>
            </p:grpSpPr>
            <p:sp>
              <p:nvSpPr>
                <p:cNvPr id="51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1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1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1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grpSp>
          <p:nvGrpSpPr>
            <p:cNvPr id="542" name="Group"/>
            <p:cNvGrpSpPr/>
            <p:nvPr/>
          </p:nvGrpSpPr>
          <p:grpSpPr>
            <a:xfrm>
              <a:off x="5884332" y="2650066"/>
              <a:ext cx="668867" cy="2450506"/>
              <a:chOff x="0" y="0"/>
              <a:chExt cx="668866" cy="2450504"/>
            </a:xfrm>
          </p:grpSpPr>
          <p:grpSp>
            <p:nvGrpSpPr>
              <p:cNvPr id="526" name="Group"/>
              <p:cNvGrpSpPr/>
              <p:nvPr/>
            </p:nvGrpSpPr>
            <p:grpSpPr>
              <a:xfrm>
                <a:off x="0" y="0"/>
                <a:ext cx="254000" cy="1138172"/>
                <a:chOff x="0" y="0"/>
                <a:chExt cx="254000" cy="1138171"/>
              </a:xfrm>
            </p:grpSpPr>
            <p:sp>
              <p:nvSpPr>
                <p:cNvPr id="52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31" name="Group"/>
              <p:cNvGrpSpPr/>
              <p:nvPr/>
            </p:nvGrpSpPr>
            <p:grpSpPr>
              <a:xfrm>
                <a:off x="414866" y="0"/>
                <a:ext cx="254001" cy="1138172"/>
                <a:chOff x="0" y="0"/>
                <a:chExt cx="254000" cy="1138171"/>
              </a:xfrm>
            </p:grpSpPr>
            <p:sp>
              <p:nvSpPr>
                <p:cNvPr id="52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2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3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36" name="Group"/>
              <p:cNvGrpSpPr/>
              <p:nvPr/>
            </p:nvGrpSpPr>
            <p:grpSpPr>
              <a:xfrm>
                <a:off x="0" y="1312333"/>
                <a:ext cx="254000" cy="1138172"/>
                <a:chOff x="0" y="0"/>
                <a:chExt cx="254000" cy="1138171"/>
              </a:xfrm>
            </p:grpSpPr>
            <p:sp>
              <p:nvSpPr>
                <p:cNvPr id="532"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33"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34"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35"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41" name="Group"/>
              <p:cNvGrpSpPr/>
              <p:nvPr/>
            </p:nvGrpSpPr>
            <p:grpSpPr>
              <a:xfrm>
                <a:off x="414866" y="1312333"/>
                <a:ext cx="254001" cy="1138172"/>
                <a:chOff x="0" y="0"/>
                <a:chExt cx="254000" cy="1138171"/>
              </a:xfrm>
            </p:grpSpPr>
            <p:sp>
              <p:nvSpPr>
                <p:cNvPr id="53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3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3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sp>
          <p:nvSpPr>
            <p:cNvPr id="543" name="Circle"/>
            <p:cNvSpPr/>
            <p:nvPr/>
          </p:nvSpPr>
          <p:spPr>
            <a:xfrm>
              <a:off x="6730999" y="2650066"/>
              <a:ext cx="254001" cy="254001"/>
            </a:xfrm>
            <a:prstGeom prst="ellipse">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4" name="Rectangle"/>
            <p:cNvSpPr/>
            <p:nvPr/>
          </p:nvSpPr>
          <p:spPr>
            <a:xfrm>
              <a:off x="6867376" y="3395133"/>
              <a:ext cx="86401"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5" name="Rectangle"/>
            <p:cNvSpPr/>
            <p:nvPr/>
          </p:nvSpPr>
          <p:spPr>
            <a:xfrm>
              <a:off x="6765776" y="3395133"/>
              <a:ext cx="86401"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6" name="Rounded Rectangle"/>
            <p:cNvSpPr/>
            <p:nvPr/>
          </p:nvSpPr>
          <p:spPr>
            <a:xfrm>
              <a:off x="6730999" y="2914226"/>
              <a:ext cx="254001" cy="508001"/>
            </a:xfrm>
            <a:prstGeom prst="roundRect">
              <a:avLst>
                <a:gd name="adj" fmla="val 30000"/>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7" name="Circle"/>
            <p:cNvSpPr/>
            <p:nvPr/>
          </p:nvSpPr>
          <p:spPr>
            <a:xfrm>
              <a:off x="7145865" y="2650066"/>
              <a:ext cx="254001" cy="254001"/>
            </a:xfrm>
            <a:prstGeom prst="ellipse">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8" name="Rectangle"/>
            <p:cNvSpPr/>
            <p:nvPr/>
          </p:nvSpPr>
          <p:spPr>
            <a:xfrm>
              <a:off x="7282243" y="3395133"/>
              <a:ext cx="86401"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49" name="Rectangle"/>
            <p:cNvSpPr/>
            <p:nvPr/>
          </p:nvSpPr>
          <p:spPr>
            <a:xfrm>
              <a:off x="7180643" y="3395133"/>
              <a:ext cx="86401"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0" name="Rounded Rectangle"/>
            <p:cNvSpPr/>
            <p:nvPr/>
          </p:nvSpPr>
          <p:spPr>
            <a:xfrm>
              <a:off x="7145865" y="2914226"/>
              <a:ext cx="254001" cy="508001"/>
            </a:xfrm>
            <a:prstGeom prst="roundRect">
              <a:avLst>
                <a:gd name="adj" fmla="val 30000"/>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nvGrpSpPr>
            <p:cNvPr id="555" name="Group"/>
            <p:cNvGrpSpPr/>
            <p:nvPr/>
          </p:nvGrpSpPr>
          <p:grpSpPr>
            <a:xfrm>
              <a:off x="6730999" y="3962400"/>
              <a:ext cx="254001" cy="1138172"/>
              <a:chOff x="0" y="0"/>
              <a:chExt cx="254000" cy="1138171"/>
            </a:xfrm>
          </p:grpSpPr>
          <p:sp>
            <p:nvSpPr>
              <p:cNvPr id="551"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2"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3"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4"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nvGrpSpPr>
            <p:cNvPr id="560" name="Group"/>
            <p:cNvGrpSpPr/>
            <p:nvPr/>
          </p:nvGrpSpPr>
          <p:grpSpPr>
            <a:xfrm>
              <a:off x="7145865" y="3962400"/>
              <a:ext cx="254001" cy="1138172"/>
              <a:chOff x="0" y="0"/>
              <a:chExt cx="254000" cy="1138171"/>
            </a:xfrm>
          </p:grpSpPr>
          <p:sp>
            <p:nvSpPr>
              <p:cNvPr id="556"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7"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8"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59"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sp>
          <p:nvSpPr>
            <p:cNvPr id="561" name="Circle"/>
            <p:cNvSpPr/>
            <p:nvPr/>
          </p:nvSpPr>
          <p:spPr>
            <a:xfrm>
              <a:off x="7569199" y="2650066"/>
              <a:ext cx="254001" cy="254001"/>
            </a:xfrm>
            <a:prstGeom prst="ellipse">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2" name="Rectangle"/>
            <p:cNvSpPr/>
            <p:nvPr/>
          </p:nvSpPr>
          <p:spPr>
            <a:xfrm>
              <a:off x="7705576" y="3395133"/>
              <a:ext cx="86402"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3" name="Rectangle"/>
            <p:cNvSpPr/>
            <p:nvPr/>
          </p:nvSpPr>
          <p:spPr>
            <a:xfrm>
              <a:off x="7603976" y="3395133"/>
              <a:ext cx="86402"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4" name="Rounded Rectangle"/>
            <p:cNvSpPr/>
            <p:nvPr/>
          </p:nvSpPr>
          <p:spPr>
            <a:xfrm>
              <a:off x="7569199" y="2914226"/>
              <a:ext cx="254001" cy="508001"/>
            </a:xfrm>
            <a:prstGeom prst="roundRect">
              <a:avLst>
                <a:gd name="adj" fmla="val 30000"/>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5" name="Circle"/>
            <p:cNvSpPr/>
            <p:nvPr/>
          </p:nvSpPr>
          <p:spPr>
            <a:xfrm>
              <a:off x="7984066" y="2650066"/>
              <a:ext cx="254001" cy="254001"/>
            </a:xfrm>
            <a:prstGeom prst="ellipse">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6" name="Rectangle"/>
            <p:cNvSpPr/>
            <p:nvPr/>
          </p:nvSpPr>
          <p:spPr>
            <a:xfrm>
              <a:off x="8120443" y="3395133"/>
              <a:ext cx="86402"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7" name="Rectangle"/>
            <p:cNvSpPr/>
            <p:nvPr/>
          </p:nvSpPr>
          <p:spPr>
            <a:xfrm>
              <a:off x="8018843" y="3395133"/>
              <a:ext cx="86402" cy="393106"/>
            </a:xfrm>
            <a:prstGeom prst="rect">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8" name="Rounded Rectangle"/>
            <p:cNvSpPr/>
            <p:nvPr/>
          </p:nvSpPr>
          <p:spPr>
            <a:xfrm>
              <a:off x="7984066" y="2914226"/>
              <a:ext cx="254001" cy="508001"/>
            </a:xfrm>
            <a:prstGeom prst="roundRect">
              <a:avLst>
                <a:gd name="adj" fmla="val 30000"/>
              </a:avLst>
            </a:prstGeom>
            <a:solidFill>
              <a:srgbClr val="FF2600">
                <a:alpha val="1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69" name="Circle"/>
            <p:cNvSpPr/>
            <p:nvPr/>
          </p:nvSpPr>
          <p:spPr>
            <a:xfrm>
              <a:off x="7569199" y="3962400"/>
              <a:ext cx="254001"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0" name="Rectangle"/>
            <p:cNvSpPr/>
            <p:nvPr/>
          </p:nvSpPr>
          <p:spPr>
            <a:xfrm>
              <a:off x="7705576" y="47074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1" name="Rectangle"/>
            <p:cNvSpPr/>
            <p:nvPr/>
          </p:nvSpPr>
          <p:spPr>
            <a:xfrm>
              <a:off x="7603976" y="47074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2" name="Rounded Rectangle"/>
            <p:cNvSpPr/>
            <p:nvPr/>
          </p:nvSpPr>
          <p:spPr>
            <a:xfrm>
              <a:off x="7569199" y="4226560"/>
              <a:ext cx="254001"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3" name="Circle"/>
            <p:cNvSpPr/>
            <p:nvPr/>
          </p:nvSpPr>
          <p:spPr>
            <a:xfrm>
              <a:off x="7984066" y="3962400"/>
              <a:ext cx="254001"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4" name="Rectangle"/>
            <p:cNvSpPr/>
            <p:nvPr/>
          </p:nvSpPr>
          <p:spPr>
            <a:xfrm>
              <a:off x="8120443" y="47074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5" name="Rectangle"/>
            <p:cNvSpPr/>
            <p:nvPr/>
          </p:nvSpPr>
          <p:spPr>
            <a:xfrm>
              <a:off x="8018843" y="47074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6" name="Rounded Rectangle"/>
            <p:cNvSpPr/>
            <p:nvPr/>
          </p:nvSpPr>
          <p:spPr>
            <a:xfrm>
              <a:off x="7984066" y="4226560"/>
              <a:ext cx="254001"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7" name="Circle"/>
            <p:cNvSpPr/>
            <p:nvPr/>
          </p:nvSpPr>
          <p:spPr>
            <a:xfrm>
              <a:off x="8407399" y="2650066"/>
              <a:ext cx="254001" cy="254001"/>
            </a:xfrm>
            <a:prstGeom prst="ellipse">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8" name="Rectangle"/>
            <p:cNvSpPr/>
            <p:nvPr/>
          </p:nvSpPr>
          <p:spPr>
            <a:xfrm>
              <a:off x="8543776" y="3395133"/>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79" name="Rectangle"/>
            <p:cNvSpPr/>
            <p:nvPr/>
          </p:nvSpPr>
          <p:spPr>
            <a:xfrm>
              <a:off x="8442176" y="3395133"/>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0" name="Rounded Rectangle"/>
            <p:cNvSpPr/>
            <p:nvPr/>
          </p:nvSpPr>
          <p:spPr>
            <a:xfrm>
              <a:off x="8407399" y="2914226"/>
              <a:ext cx="254001" cy="508001"/>
            </a:xfrm>
            <a:prstGeom prst="roundRect">
              <a:avLst>
                <a:gd name="adj" fmla="val 30000"/>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1" name="Circle"/>
            <p:cNvSpPr/>
            <p:nvPr/>
          </p:nvSpPr>
          <p:spPr>
            <a:xfrm>
              <a:off x="8822266" y="2650066"/>
              <a:ext cx="254001" cy="254001"/>
            </a:xfrm>
            <a:prstGeom prst="ellipse">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2" name="Rectangle"/>
            <p:cNvSpPr/>
            <p:nvPr/>
          </p:nvSpPr>
          <p:spPr>
            <a:xfrm>
              <a:off x="8958643" y="3395133"/>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3" name="Rectangle"/>
            <p:cNvSpPr/>
            <p:nvPr/>
          </p:nvSpPr>
          <p:spPr>
            <a:xfrm>
              <a:off x="8857043" y="3395133"/>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4" name="Rounded Rectangle"/>
            <p:cNvSpPr/>
            <p:nvPr/>
          </p:nvSpPr>
          <p:spPr>
            <a:xfrm>
              <a:off x="8822266" y="2914226"/>
              <a:ext cx="254001" cy="508001"/>
            </a:xfrm>
            <a:prstGeom prst="roundRect">
              <a:avLst>
                <a:gd name="adj" fmla="val 30000"/>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5" name="Circle"/>
            <p:cNvSpPr/>
            <p:nvPr/>
          </p:nvSpPr>
          <p:spPr>
            <a:xfrm>
              <a:off x="8407399" y="3962400"/>
              <a:ext cx="254001" cy="254000"/>
            </a:xfrm>
            <a:prstGeom prst="ellipse">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6" name="Rectangle"/>
            <p:cNvSpPr/>
            <p:nvPr/>
          </p:nvSpPr>
          <p:spPr>
            <a:xfrm>
              <a:off x="8543776" y="4707466"/>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7" name="Rectangle"/>
            <p:cNvSpPr/>
            <p:nvPr/>
          </p:nvSpPr>
          <p:spPr>
            <a:xfrm>
              <a:off x="8442176" y="4707466"/>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88" name="Rounded Rectangle"/>
            <p:cNvSpPr/>
            <p:nvPr/>
          </p:nvSpPr>
          <p:spPr>
            <a:xfrm>
              <a:off x="8407399" y="4226560"/>
              <a:ext cx="254001" cy="508001"/>
            </a:xfrm>
            <a:prstGeom prst="roundRect">
              <a:avLst>
                <a:gd name="adj" fmla="val 30000"/>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nvGrpSpPr>
            <p:cNvPr id="593" name="Group"/>
            <p:cNvGrpSpPr/>
            <p:nvPr/>
          </p:nvGrpSpPr>
          <p:grpSpPr>
            <a:xfrm>
              <a:off x="8822266" y="3962400"/>
              <a:ext cx="254001" cy="1138172"/>
              <a:chOff x="0" y="0"/>
              <a:chExt cx="254000" cy="1138171"/>
            </a:xfrm>
          </p:grpSpPr>
          <p:sp>
            <p:nvSpPr>
              <p:cNvPr id="589"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0"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1"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2"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sp>
          <p:nvSpPr>
            <p:cNvPr id="594" name="Circle"/>
            <p:cNvSpPr/>
            <p:nvPr/>
          </p:nvSpPr>
          <p:spPr>
            <a:xfrm>
              <a:off x="9245599" y="2650066"/>
              <a:ext cx="254001" cy="254001"/>
            </a:xfrm>
            <a:prstGeom prst="ellipse">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5" name="Rectangle"/>
            <p:cNvSpPr/>
            <p:nvPr/>
          </p:nvSpPr>
          <p:spPr>
            <a:xfrm>
              <a:off x="9381976" y="3395133"/>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6" name="Rectangle"/>
            <p:cNvSpPr/>
            <p:nvPr/>
          </p:nvSpPr>
          <p:spPr>
            <a:xfrm>
              <a:off x="9280376" y="3395133"/>
              <a:ext cx="86402" cy="393106"/>
            </a:xfrm>
            <a:prstGeom prst="rect">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7" name="Rounded Rectangle"/>
            <p:cNvSpPr/>
            <p:nvPr/>
          </p:nvSpPr>
          <p:spPr>
            <a:xfrm>
              <a:off x="9245599" y="2914226"/>
              <a:ext cx="254001" cy="508001"/>
            </a:xfrm>
            <a:prstGeom prst="roundRect">
              <a:avLst>
                <a:gd name="adj" fmla="val 30000"/>
              </a:avLst>
            </a:prstGeom>
            <a:solidFill>
              <a:srgbClr val="FF2600">
                <a:alpha val="50000"/>
              </a:srgbClr>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nvGrpSpPr>
            <p:cNvPr id="602" name="Group"/>
            <p:cNvGrpSpPr/>
            <p:nvPr/>
          </p:nvGrpSpPr>
          <p:grpSpPr>
            <a:xfrm>
              <a:off x="9660466" y="2650066"/>
              <a:ext cx="254001" cy="1138173"/>
              <a:chOff x="0" y="0"/>
              <a:chExt cx="254000" cy="1138171"/>
            </a:xfrm>
          </p:grpSpPr>
          <p:sp>
            <p:nvSpPr>
              <p:cNvPr id="598"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599"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0"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1"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sp>
          <p:nvSpPr>
            <p:cNvPr id="603" name="Circle"/>
            <p:cNvSpPr/>
            <p:nvPr/>
          </p:nvSpPr>
          <p:spPr>
            <a:xfrm>
              <a:off x="9245599" y="3962400"/>
              <a:ext cx="254001" cy="254000"/>
            </a:xfrm>
            <a:prstGeom prst="ellipse">
              <a:avLst/>
            </a:prstGeom>
            <a:solidFill>
              <a:srgbClr val="FF2600"/>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4" name="Rectangle"/>
            <p:cNvSpPr/>
            <p:nvPr/>
          </p:nvSpPr>
          <p:spPr>
            <a:xfrm>
              <a:off x="9381976" y="4707466"/>
              <a:ext cx="86402" cy="393106"/>
            </a:xfrm>
            <a:prstGeom prst="rect">
              <a:avLst/>
            </a:prstGeom>
            <a:solidFill>
              <a:srgbClr val="FF2600"/>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5" name="Rectangle"/>
            <p:cNvSpPr/>
            <p:nvPr/>
          </p:nvSpPr>
          <p:spPr>
            <a:xfrm>
              <a:off x="9280376" y="4707466"/>
              <a:ext cx="86402" cy="393106"/>
            </a:xfrm>
            <a:prstGeom prst="rect">
              <a:avLst/>
            </a:prstGeom>
            <a:solidFill>
              <a:srgbClr val="FF2600"/>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6" name="Rounded Rectangle"/>
            <p:cNvSpPr/>
            <p:nvPr/>
          </p:nvSpPr>
          <p:spPr>
            <a:xfrm>
              <a:off x="9245599" y="4226560"/>
              <a:ext cx="254001" cy="508001"/>
            </a:xfrm>
            <a:prstGeom prst="roundRect">
              <a:avLst>
                <a:gd name="adj" fmla="val 30000"/>
              </a:avLst>
            </a:prstGeom>
            <a:solidFill>
              <a:srgbClr val="FF2600"/>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nvGrpSpPr>
            <p:cNvPr id="611" name="Group"/>
            <p:cNvGrpSpPr/>
            <p:nvPr/>
          </p:nvGrpSpPr>
          <p:grpSpPr>
            <a:xfrm>
              <a:off x="9660466" y="3962400"/>
              <a:ext cx="254001" cy="1138172"/>
              <a:chOff x="0" y="0"/>
              <a:chExt cx="254000" cy="1138171"/>
            </a:xfrm>
          </p:grpSpPr>
          <p:sp>
            <p:nvSpPr>
              <p:cNvPr id="607" name="Circle"/>
              <p:cNvSpPr/>
              <p:nvPr/>
            </p:nvSpPr>
            <p:spPr>
              <a:xfrm>
                <a:off x="0" y="0"/>
                <a:ext cx="254000" cy="254000"/>
              </a:xfrm>
              <a:prstGeom prst="ellipse">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8" name="Rectangle"/>
              <p:cNvSpPr/>
              <p:nvPr/>
            </p:nvSpPr>
            <p:spPr>
              <a:xfrm>
                <a:off x="1363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09" name="Rectangle"/>
              <p:cNvSpPr/>
              <p:nvPr/>
            </p:nvSpPr>
            <p:spPr>
              <a:xfrm>
                <a:off x="34777" y="745066"/>
                <a:ext cx="86402" cy="393106"/>
              </a:xfrm>
              <a:prstGeom prst="rect">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sp>
            <p:nvSpPr>
              <p:cNvPr id="610" name="Rounded Rectangle"/>
              <p:cNvSpPr/>
              <p:nvPr/>
            </p:nvSpPr>
            <p:spPr>
              <a:xfrm>
                <a:off x="0" y="264160"/>
                <a:ext cx="254000" cy="508001"/>
              </a:xfrm>
              <a:prstGeom prst="roundRect">
                <a:avLst>
                  <a:gd name="adj" fmla="val 30000"/>
                </a:avLst>
              </a:prstGeom>
              <a:solidFill>
                <a:srgbClr val="FFFFFF"/>
              </a:solidFill>
              <a:ln w="25400" cap="flat">
                <a:solidFill>
                  <a:srgbClr val="85888D"/>
                </a:solidFill>
                <a:prstDash val="solid"/>
                <a:miter lim="400000"/>
              </a:ln>
              <a:effectLst/>
            </p:spPr>
            <p:txBody>
              <a:bodyPr wrap="square" lIns="50800" tIns="50800" rIns="50800" bIns="50800" numCol="1" anchor="ctr">
                <a:noAutofit/>
              </a:bodyPr>
              <a:lstStyle/>
              <a:p>
                <a:pPr>
                  <a:defRPr sz="2400"/>
                </a:pPr>
                <a:endParaRPr/>
              </a:p>
            </p:txBody>
          </p:sp>
        </p:grpSp>
      </p:grpSp>
      <p:sp>
        <p:nvSpPr>
          <p:cNvPr id="613" name="Materials from Amy Wesolowski and Ben Rice"/>
          <p:cNvSpPr txBox="1">
            <a:spLocks noGrp="1"/>
          </p:cNvSpPr>
          <p:nvPr>
            <p:ph type="body" sz="quarter" idx="4294967295"/>
          </p:nvPr>
        </p:nvSpPr>
        <p:spPr>
          <a:xfrm>
            <a:off x="1270000" y="7869766"/>
            <a:ext cx="10464800" cy="1130301"/>
          </a:xfrm>
          <a:prstGeom prst="rect">
            <a:avLst/>
          </a:prstGeom>
        </p:spPr>
        <p:txBody>
          <a:bodyPr anchor="t"/>
          <a:lstStyle>
            <a:lvl1pPr marL="0" indent="0" algn="ctr">
              <a:spcBef>
                <a:spcPts val="0"/>
              </a:spcBef>
              <a:buSzTx/>
              <a:buNone/>
              <a:defRPr sz="2700"/>
            </a:lvl1pPr>
          </a:lstStyle>
          <a:p>
            <a:r>
              <a:t>Materials from Amy Wesolowski and Ben Rice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59"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60" name="Voalohany: Introduction - Why do spatial analysis?…"/>
          <p:cNvSpPr txBox="1"/>
          <p:nvPr/>
        </p:nvSpPr>
        <p:spPr>
          <a:xfrm>
            <a:off x="1003597" y="770764"/>
            <a:ext cx="10874109"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b="1">
                <a:solidFill>
                  <a:srgbClr val="FFFFFF"/>
                </a:solidFill>
                <a:latin typeface="Helvetica"/>
                <a:ea typeface="Helvetica"/>
                <a:cs typeface="Helvetica"/>
                <a:sym typeface="Helvetica"/>
              </a:defRPr>
            </a:pPr>
            <a:r>
              <a:t>Voalohany: Introduction - Why do spatial analysis?</a:t>
            </a:r>
          </a:p>
          <a:p>
            <a:pPr algn="l">
              <a:defRPr sz="3500" i="1">
                <a:solidFill>
                  <a:srgbClr val="FFFFFF"/>
                </a:solidFill>
                <a:latin typeface="Helvetica"/>
                <a:ea typeface="Helvetica"/>
                <a:cs typeface="Helvetica"/>
                <a:sym typeface="Helvetica"/>
              </a:defRPr>
            </a:pPr>
            <a:r>
              <a:t>Ino râ azontsika avy amin’ny ‘spatial analysis’?</a:t>
            </a:r>
          </a:p>
        </p:txBody>
      </p:sp>
      <p:sp>
        <p:nvSpPr>
          <p:cNvPr id="661" name="Spatial modeling"/>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Spatial modeling</a:t>
            </a:r>
          </a:p>
        </p:txBody>
      </p:sp>
      <p:sp>
        <p:nvSpPr>
          <p:cNvPr id="662" name="Finding relationships between spatial variables"/>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l">
              <a:defRPr sz="2600" b="1">
                <a:solidFill>
                  <a:srgbClr val="FFFFFF"/>
                </a:solidFill>
                <a:latin typeface="Helvetica"/>
                <a:ea typeface="Helvetica"/>
                <a:cs typeface="Helvetica"/>
                <a:sym typeface="Helvetica"/>
              </a:defRPr>
            </a:pPr>
            <a:r>
              <a:t>Finding relationships between spatial variables</a:t>
            </a:r>
          </a:p>
        </p:txBody>
      </p:sp>
      <p:sp>
        <p:nvSpPr>
          <p:cNvPr id="663"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
        <p:nvSpPr>
          <p:cNvPr id="664" name="Ohatra: Are ______ and ______ non-randomly distributed?"/>
          <p:cNvSpPr txBox="1"/>
          <p:nvPr/>
        </p:nvSpPr>
        <p:spPr>
          <a:xfrm>
            <a:off x="619596" y="4384690"/>
            <a:ext cx="1176560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b="1">
                <a:solidFill>
                  <a:srgbClr val="FFFFFF"/>
                </a:solidFill>
                <a:latin typeface="Helvetica"/>
                <a:ea typeface="Helvetica"/>
                <a:cs typeface="Helvetica"/>
                <a:sym typeface="Helvetica"/>
              </a:defRPr>
            </a:lvl1pPr>
          </a:lstStyle>
          <a:p>
            <a:r>
              <a:t>Ohatra: Are ______ and ______ non-randomly distributed?</a:t>
            </a:r>
          </a:p>
        </p:txBody>
      </p:sp>
      <p:sp>
        <p:nvSpPr>
          <p:cNvPr id="665" name="Deforestation…"/>
          <p:cNvSpPr/>
          <p:nvPr/>
        </p:nvSpPr>
        <p:spPr>
          <a:xfrm>
            <a:off x="2853288" y="5400609"/>
            <a:ext cx="1921891" cy="844088"/>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b="1">
                <a:solidFill>
                  <a:schemeClr val="accent1">
                    <a:hueOff val="47394"/>
                    <a:satOff val="-25753"/>
                    <a:lumOff val="-7544"/>
                  </a:schemeClr>
                </a:solidFill>
                <a:latin typeface="Helvetica"/>
                <a:ea typeface="Helvetica"/>
                <a:cs typeface="Helvetica"/>
                <a:sym typeface="Helvetica"/>
              </a:defRPr>
            </a:pPr>
            <a:r>
              <a:t>Deforestation</a:t>
            </a:r>
          </a:p>
          <a:p>
            <a:pPr>
              <a:defRPr sz="1800" b="1">
                <a:solidFill>
                  <a:schemeClr val="accent1">
                    <a:hueOff val="47394"/>
                    <a:satOff val="-25753"/>
                    <a:lumOff val="-7544"/>
                  </a:schemeClr>
                </a:solidFill>
                <a:latin typeface="Helvetica"/>
                <a:ea typeface="Helvetica"/>
                <a:cs typeface="Helvetica"/>
                <a:sym typeface="Helvetica"/>
              </a:defRPr>
            </a:pPr>
            <a:r>
              <a:t>Rates</a:t>
            </a:r>
          </a:p>
        </p:txBody>
      </p:sp>
      <p:sp>
        <p:nvSpPr>
          <p:cNvPr id="666" name="Malaria"/>
          <p:cNvSpPr/>
          <p:nvPr/>
        </p:nvSpPr>
        <p:spPr>
          <a:xfrm>
            <a:off x="5270522" y="5400609"/>
            <a:ext cx="1921890" cy="844088"/>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t>Malaria</a:t>
            </a:r>
          </a:p>
        </p:txBody>
      </p:sp>
      <p:sp>
        <p:nvSpPr>
          <p:cNvPr id="667" name="Implications:…"/>
          <p:cNvSpPr/>
          <p:nvPr/>
        </p:nvSpPr>
        <p:spPr>
          <a:xfrm>
            <a:off x="7494344" y="6021588"/>
            <a:ext cx="5145839" cy="2720579"/>
          </a:xfrm>
          <a:prstGeom prst="roundRect">
            <a:avLst>
              <a:gd name="adj" fmla="val 9874"/>
            </a:avLst>
          </a:prstGeom>
          <a:solidFill>
            <a:schemeClr val="accent5">
              <a:hueOff val="-444211"/>
              <a:satOff val="-14915"/>
              <a:lumOff val="22857"/>
            </a:schemeClr>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2300" b="1">
                <a:solidFill>
                  <a:srgbClr val="FFFFFF"/>
                </a:solidFill>
                <a:latin typeface="Helvetica"/>
                <a:ea typeface="Helvetica"/>
                <a:cs typeface="Helvetica"/>
                <a:sym typeface="Helvetica"/>
              </a:defRPr>
            </a:pPr>
            <a:r>
              <a:t>Implications:</a:t>
            </a:r>
          </a:p>
          <a:p>
            <a:pPr>
              <a:defRPr sz="2300" b="1">
                <a:solidFill>
                  <a:srgbClr val="FFFFFF"/>
                </a:solidFill>
                <a:latin typeface="Helvetica"/>
                <a:ea typeface="Helvetica"/>
                <a:cs typeface="Helvetica"/>
                <a:sym typeface="Helvetica"/>
              </a:defRPr>
            </a:pPr>
            <a:r>
              <a:t>There is a (spatial) relationship </a:t>
            </a:r>
          </a:p>
          <a:p>
            <a:pPr>
              <a:defRPr sz="2300" b="1">
                <a:solidFill>
                  <a:srgbClr val="FFFFFF"/>
                </a:solidFill>
                <a:latin typeface="Helvetica"/>
                <a:ea typeface="Helvetica"/>
                <a:cs typeface="Helvetica"/>
                <a:sym typeface="Helvetica"/>
              </a:defRPr>
            </a:pPr>
            <a:r>
              <a:t>between A and B</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 name="Screen Shot 2018-01-06 at 9.48.51 AM.png" descr="Screen Shot 2018-01-06 at 9.48.51 AM.png"/>
          <p:cNvPicPr>
            <a:picLocks noChangeAspect="1"/>
          </p:cNvPicPr>
          <p:nvPr/>
        </p:nvPicPr>
        <p:blipFill>
          <a:blip r:embed="rId2"/>
          <a:stretch>
            <a:fillRect/>
          </a:stretch>
        </p:blipFill>
        <p:spPr>
          <a:xfrm>
            <a:off x="4527155" y="1963997"/>
            <a:ext cx="3950490" cy="582560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London cholera outbreaks:…"/>
          <p:cNvSpPr txBox="1"/>
          <p:nvPr/>
        </p:nvSpPr>
        <p:spPr>
          <a:xfrm>
            <a:off x="589864" y="2459566"/>
            <a:ext cx="6033872" cy="185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London cholera outbreaks: </a:t>
            </a:r>
          </a:p>
          <a:p>
            <a:pPr>
              <a:defRPr sz="3800"/>
            </a:pPr>
            <a:r>
              <a:t>1832, 1848-49, 1853-54</a:t>
            </a:r>
          </a:p>
        </p:txBody>
      </p:sp>
      <p:pic>
        <p:nvPicPr>
          <p:cNvPr id="672" name="Screen Shot 2018-01-08 at 9.13.02 AM.png" descr="Screen Shot 2018-01-08 at 9.13.02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65739" y="809087"/>
            <a:ext cx="5453916" cy="8135426"/>
          </a:xfrm>
          <a:prstGeom prst="rect">
            <a:avLst/>
          </a:prstGeom>
          <a:ln w="12700">
            <a:miter lim="400000"/>
          </a:ln>
        </p:spPr>
      </p:pic>
      <p:sp>
        <p:nvSpPr>
          <p:cNvPr id="673" name="Officials thought cholera was…"/>
          <p:cNvSpPr txBox="1"/>
          <p:nvPr/>
        </p:nvSpPr>
        <p:spPr>
          <a:xfrm>
            <a:off x="362077" y="5177366"/>
            <a:ext cx="6489447" cy="185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800"/>
            </a:pPr>
            <a:r>
              <a:t>Officials thought cholera was </a:t>
            </a:r>
          </a:p>
          <a:p>
            <a:pPr>
              <a:defRPr sz="3800"/>
            </a:pPr>
            <a:r>
              <a:t>spread of ‘bad air’</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 name="Screen Shot 2018-01-06 at 9.48.51 AM.png" descr="Screen Shot 2018-01-06 at 9.48.51 AM.png"/>
          <p:cNvPicPr>
            <a:picLocks noChangeAspect="1"/>
          </p:cNvPicPr>
          <p:nvPr/>
        </p:nvPicPr>
        <p:blipFill>
          <a:blip r:embed="rId2"/>
          <a:stretch>
            <a:fillRect/>
          </a:stretch>
        </p:blipFill>
        <p:spPr>
          <a:xfrm>
            <a:off x="8087187" y="1963997"/>
            <a:ext cx="3950490" cy="5825606"/>
          </a:xfrm>
          <a:prstGeom prst="rect">
            <a:avLst/>
          </a:prstGeom>
          <a:ln w="12700">
            <a:miter lim="400000"/>
          </a:ln>
        </p:spPr>
      </p:pic>
      <p:pic>
        <p:nvPicPr>
          <p:cNvPr id="676" name="Screen Shot 2018-01-06 at 9.50.27 AM.png" descr="Screen Shot 2018-01-06 at 9.50.27 AM.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66605" y="3550443"/>
            <a:ext cx="7094097" cy="2652772"/>
          </a:xfrm>
          <a:prstGeom prst="rect">
            <a:avLst/>
          </a:prstGeom>
          <a:ln w="12700">
            <a:miter lim="400000"/>
          </a:ln>
        </p:spPr>
      </p:pic>
      <p:sp>
        <p:nvSpPr>
          <p:cNvPr id="677" name="Published in 1849…"/>
          <p:cNvSpPr txBox="1"/>
          <p:nvPr/>
        </p:nvSpPr>
        <p:spPr>
          <a:xfrm>
            <a:off x="5173892" y="5354166"/>
            <a:ext cx="2428013" cy="76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200"/>
            </a:pPr>
            <a:r>
              <a:t>Published in 1849 </a:t>
            </a:r>
          </a:p>
          <a:p>
            <a:pPr>
              <a:defRPr sz="2200"/>
            </a:pPr>
            <a:r>
              <a:t>*update in 1855</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Screen Shot 2018-01-06 at 9.48.51 AM.png" descr="Screen Shot 2018-01-06 at 9.48.51 AM.png"/>
          <p:cNvPicPr>
            <a:picLocks noChangeAspect="1"/>
          </p:cNvPicPr>
          <p:nvPr/>
        </p:nvPicPr>
        <p:blipFill>
          <a:blip r:embed="rId2"/>
          <a:stretch>
            <a:fillRect/>
          </a:stretch>
        </p:blipFill>
        <p:spPr>
          <a:xfrm>
            <a:off x="8087187" y="1963997"/>
            <a:ext cx="3950490" cy="5825606"/>
          </a:xfrm>
          <a:prstGeom prst="rect">
            <a:avLst/>
          </a:prstGeom>
          <a:ln w="12700">
            <a:miter lim="400000"/>
          </a:ln>
        </p:spPr>
      </p:pic>
      <p:sp>
        <p:nvSpPr>
          <p:cNvPr id="680" name="During the 1853-54 outbreak, Snow conducted a study in Soho, London where ~600 people died…"/>
          <p:cNvSpPr txBox="1"/>
          <p:nvPr/>
        </p:nvSpPr>
        <p:spPr>
          <a:xfrm>
            <a:off x="863600" y="2935816"/>
            <a:ext cx="6644482" cy="3644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2600"/>
            </a:pPr>
            <a:r>
              <a:t>During the 1853-54 outbreak, Snow conducted a study in Soho, London where ~600 people died </a:t>
            </a:r>
          </a:p>
          <a:p>
            <a:pPr>
              <a:defRPr sz="2600"/>
            </a:pPr>
            <a:endParaRPr/>
          </a:p>
          <a:p>
            <a:pPr>
              <a:defRPr sz="2600"/>
            </a:pPr>
            <a:r>
              <a:t>Used government death-registration data and house-to-house interviews to map the victims’ residencies and identified the proximity to water sources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Screen Shot 2018-01-02 at 7.54.09 AM.png" descr="Screen Shot 2018-01-02 at 7.54.09 AM.png"/>
          <p:cNvPicPr>
            <a:picLocks noChangeAspect="1"/>
          </p:cNvPicPr>
          <p:nvPr/>
        </p:nvPicPr>
        <p:blipFill>
          <a:blip r:embed="rId2"/>
          <a:stretch>
            <a:fillRect/>
          </a:stretch>
        </p:blipFill>
        <p:spPr>
          <a:xfrm>
            <a:off x="2579417" y="633610"/>
            <a:ext cx="7845966" cy="7367418"/>
          </a:xfrm>
          <a:prstGeom prst="rect">
            <a:avLst/>
          </a:prstGeom>
          <a:ln w="12700">
            <a:miter lim="400000"/>
          </a:ln>
        </p:spPr>
      </p:pic>
      <p:sp>
        <p:nvSpPr>
          <p:cNvPr id="683" name="John Snow cholera map (London, 1854)"/>
          <p:cNvSpPr txBox="1">
            <a:spLocks noGrp="1"/>
          </p:cNvSpPr>
          <p:nvPr>
            <p:ph type="title" idx="4294967295"/>
          </p:nvPr>
        </p:nvSpPr>
        <p:spPr>
          <a:xfrm>
            <a:off x="1155700" y="7708900"/>
            <a:ext cx="11099800" cy="2159000"/>
          </a:xfrm>
          <a:prstGeom prst="rect">
            <a:avLst/>
          </a:prstGeom>
        </p:spPr>
        <p:txBody>
          <a:bodyPr/>
          <a:lstStyle>
            <a:lvl1pPr>
              <a:defRPr sz="4000"/>
            </a:lvl1pPr>
          </a:lstStyle>
          <a:p>
            <a:r>
              <a:t>John Snow cholera map (London, 1854)</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5" name="Screen Shot 2018-01-02 at 7.54.09 AM.png" descr="Screen Shot 2018-01-02 at 7.54.09 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082403" y="884237"/>
            <a:ext cx="9246581" cy="6918012"/>
          </a:xfrm>
          <a:prstGeom prst="rect">
            <a:avLst/>
          </a:prstGeom>
          <a:ln w="25400">
            <a:solidFill>
              <a:srgbClr val="000000"/>
            </a:solidFill>
            <a:miter lim="400000"/>
          </a:ln>
        </p:spPr>
      </p:pic>
      <p:sp>
        <p:nvSpPr>
          <p:cNvPr id="686" name="John Snow cholera map (London, 1854)"/>
          <p:cNvSpPr txBox="1">
            <a:spLocks noGrp="1"/>
          </p:cNvSpPr>
          <p:nvPr>
            <p:ph type="title" idx="4294967295"/>
          </p:nvPr>
        </p:nvSpPr>
        <p:spPr>
          <a:xfrm>
            <a:off x="1155700" y="7708900"/>
            <a:ext cx="11099800" cy="2159000"/>
          </a:xfrm>
          <a:prstGeom prst="rect">
            <a:avLst/>
          </a:prstGeom>
        </p:spPr>
        <p:txBody>
          <a:bodyPr/>
          <a:lstStyle>
            <a:lvl1pPr>
              <a:defRPr sz="4000"/>
            </a:lvl1pPr>
          </a:lstStyle>
          <a:p>
            <a:r>
              <a:t>John Snow cholera map (London, 1854)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exploratory data analysis of point process data"/>
          <p:cNvSpPr txBox="1">
            <a:spLocks noGrp="1"/>
          </p:cNvSpPr>
          <p:nvPr>
            <p:ph type="title" idx="4294967295"/>
          </p:nvPr>
        </p:nvSpPr>
        <p:spPr>
          <a:prstGeom prst="rect">
            <a:avLst/>
          </a:prstGeom>
        </p:spPr>
        <p:txBody>
          <a:bodyPr/>
          <a:lstStyle>
            <a:lvl1pPr>
              <a:defRPr sz="6000"/>
            </a:lvl1pPr>
          </a:lstStyle>
          <a:p>
            <a:r>
              <a:rPr dirty="0"/>
              <a:t>exploratory data analysis of point process data</a:t>
            </a:r>
          </a:p>
        </p:txBody>
      </p:sp>
      <p:pic>
        <p:nvPicPr>
          <p:cNvPr id="829" name="Screen Shot 2018-01-06 at 10.04.44 AM.png" descr="Screen Shot 2018-01-06 at 10.04.44 AM.png"/>
          <p:cNvPicPr>
            <a:picLocks noChangeAspect="1"/>
          </p:cNvPicPr>
          <p:nvPr/>
        </p:nvPicPr>
        <p:blipFill>
          <a:blip r:embed="rId2"/>
          <a:stretch>
            <a:fillRect/>
          </a:stretch>
        </p:blipFill>
        <p:spPr>
          <a:xfrm>
            <a:off x="1996854" y="2613515"/>
            <a:ext cx="9011092" cy="6626304"/>
          </a:xfrm>
          <a:prstGeom prst="rect">
            <a:avLst/>
          </a:prstGeom>
          <a:ln w="25400">
            <a:solidFill>
              <a:srgbClr val="000000"/>
            </a:solidFill>
            <a:miter lim="400000"/>
          </a:ln>
        </p:spPr>
      </p:pic>
      <p:sp>
        <p:nvSpPr>
          <p:cNvPr id="830" name="Rounded Rectangle"/>
          <p:cNvSpPr/>
          <p:nvPr/>
        </p:nvSpPr>
        <p:spPr>
          <a:xfrm>
            <a:off x="5740399" y="3830968"/>
            <a:ext cx="1359033" cy="774899"/>
          </a:xfrm>
          <a:prstGeom prst="roundRect">
            <a:avLst>
              <a:gd name="adj" fmla="val 9802"/>
            </a:avLst>
          </a:prstGeom>
          <a:ln w="25400">
            <a:solidFill>
              <a:srgbClr val="FF2600"/>
            </a:solidFill>
            <a:miter lim="400000"/>
          </a:ln>
        </p:spPr>
        <p:txBody>
          <a:bodyPr lIns="50800" tIns="50800" rIns="50800" bIns="50800" anchor="ctr"/>
          <a:lstStyle/>
          <a:p>
            <a:pPr>
              <a:defRPr sz="2400"/>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B207F-03C7-364E-86E7-EBAF882D76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01333" y="1676400"/>
            <a:ext cx="7929671" cy="8077200"/>
          </a:xfrm>
          <a:prstGeom prst="rect">
            <a:avLst/>
          </a:prstGeom>
        </p:spPr>
      </p:pic>
      <p:sp>
        <p:nvSpPr>
          <p:cNvPr id="4" name="exploratory data analysis of point process data">
            <a:extLst>
              <a:ext uri="{FF2B5EF4-FFF2-40B4-BE49-F238E27FC236}">
                <a16:creationId xmlns:a16="http://schemas.microsoft.com/office/drawing/2014/main" id="{8247874B-F354-D84A-8E3A-AFF706ED6073}"/>
              </a:ext>
            </a:extLst>
          </p:cNvPr>
          <p:cNvSpPr txBox="1">
            <a:spLocks/>
          </p:cNvSpPr>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584200" rtl="0" latinLnBrk="0">
              <a:lnSpc>
                <a:spcPct val="100000"/>
              </a:lnSpc>
              <a:spcBef>
                <a:spcPts val="0"/>
              </a:spcBef>
              <a:spcAft>
                <a:spcPts val="0"/>
              </a:spcAft>
              <a:buClrTx/>
              <a:buSzTx/>
              <a:buFontTx/>
              <a:buNone/>
              <a:tabLst/>
              <a:defRPr sz="6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a:lstStyle>
          <a:p>
            <a:pPr hangingPunct="1"/>
            <a:r>
              <a:rPr lang="en-US"/>
              <a:t>exploratory data analysis of point process data</a:t>
            </a:r>
            <a:endParaRPr lang="en-US" dirty="0"/>
          </a:p>
        </p:txBody>
      </p:sp>
    </p:spTree>
    <p:extLst>
      <p:ext uri="{BB962C8B-B14F-4D97-AF65-F5344CB8AC3E}">
        <p14:creationId xmlns:p14="http://schemas.microsoft.com/office/powerpoint/2010/main" val="20520615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8" name="Screen Shot 2018-01-08 at 9.14.19 AM.png" descr="Screen Shot 2018-01-08 at 9.14.19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6731" y="377358"/>
            <a:ext cx="6060134" cy="8998884"/>
          </a:xfrm>
          <a:prstGeom prst="rect">
            <a:avLst/>
          </a:prstGeom>
          <a:ln w="12700">
            <a:miter lim="400000"/>
          </a:ln>
        </p:spPr>
      </p:pic>
      <p:sp>
        <p:nvSpPr>
          <p:cNvPr id="689" name="Drink no water which has not been previously boiled nor any liquid of any kind which contains unboiled water.…"/>
          <p:cNvSpPr txBox="1"/>
          <p:nvPr/>
        </p:nvSpPr>
        <p:spPr>
          <a:xfrm>
            <a:off x="6898944" y="863591"/>
            <a:ext cx="5513190" cy="8051818"/>
          </a:xfrm>
          <a:prstGeom prst="rect">
            <a:avLst/>
          </a:prstGeom>
          <a:ln w="254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88055" indent="-388055" algn="l">
              <a:buSzPct val="100000"/>
              <a:buAutoNum type="arabicPeriod"/>
              <a:defRPr sz="2200"/>
            </a:pPr>
            <a:r>
              <a:rPr b="1">
                <a:latin typeface="Helvetica"/>
                <a:ea typeface="Helvetica"/>
                <a:cs typeface="Helvetica"/>
                <a:sym typeface="Helvetica"/>
              </a:rPr>
              <a:t>Drink no water</a:t>
            </a:r>
            <a:r>
              <a:t> which has not been previously boiled nor any liquid of any kind which contains unboiled water.</a:t>
            </a:r>
          </a:p>
          <a:p>
            <a:pPr marL="388055" indent="-388055" algn="l">
              <a:buSzPct val="100000"/>
              <a:buAutoNum type="arabicPeriod"/>
              <a:defRPr sz="2200"/>
            </a:pPr>
            <a:r>
              <a:rPr b="1">
                <a:latin typeface="Helvetica"/>
                <a:ea typeface="Helvetica"/>
                <a:cs typeface="Helvetica"/>
                <a:sym typeface="Helvetica"/>
              </a:rPr>
              <a:t>Empty and cleanse all water-butts and cisterns</a:t>
            </a:r>
            <a:r>
              <a:t> without delay, and take care that they are kept clean and properly covered.</a:t>
            </a:r>
          </a:p>
          <a:p>
            <a:pPr marL="388055" indent="-388055" algn="l">
              <a:buSzPct val="100000"/>
              <a:buAutoNum type="arabicPeriod"/>
              <a:defRPr sz="2200"/>
            </a:pPr>
            <a:r>
              <a:t>See that the basement and cellar of the house in which you live are properly cleansed and lime washed, and that there is no accumulation of dust or house refuse. Burn all potato-peelings and other vegetable refuse.</a:t>
            </a:r>
          </a:p>
          <a:p>
            <a:pPr marL="388055" indent="-388055" algn="l">
              <a:buSzPct val="100000"/>
              <a:buAutoNum type="arabicPeriod"/>
              <a:defRPr sz="2200"/>
            </a:pPr>
            <a:r>
              <a:t>Put some </a:t>
            </a:r>
            <a:r>
              <a:rPr b="1">
                <a:latin typeface="Helvetica"/>
                <a:ea typeface="Helvetica"/>
                <a:cs typeface="Helvetica"/>
                <a:sym typeface="Helvetica"/>
              </a:rPr>
              <a:t>chloride of lime or carbolic acid disinfectant, mixed with water,</a:t>
            </a:r>
            <a:r>
              <a:t> into the water-closet and drains every day.</a:t>
            </a:r>
          </a:p>
          <a:p>
            <a:pPr marL="388055" indent="-388055" algn="l">
              <a:buSzPct val="100000"/>
              <a:buAutoNum type="arabicPeriod"/>
              <a:defRPr sz="2200"/>
            </a:pPr>
            <a:r>
              <a:t>Do not on any account eat stale fruit or vegetables or tainted meat or fish; and carefully avoid the excessive use of alcoholic liquors.</a:t>
            </a:r>
          </a:p>
          <a:p>
            <a:pPr marL="388055" indent="-388055" algn="l">
              <a:buSzPct val="100000"/>
              <a:buAutoNum type="arabicPeriod"/>
              <a:defRPr sz="2200"/>
            </a:pPr>
            <a:r>
              <a:t>If diarrhea or looseness of the bowls comes on, obtain medical advice immediately.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15" name="Identify different types of spatial data.…"/>
          <p:cNvSpPr txBox="1"/>
          <p:nvPr/>
        </p:nvSpPr>
        <p:spPr>
          <a:xfrm>
            <a:off x="433114" y="543983"/>
            <a:ext cx="12138572" cy="6058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b="1">
                <a:solidFill>
                  <a:srgbClr val="FFFFFF"/>
                </a:solidFill>
                <a:latin typeface="Helvetica"/>
                <a:ea typeface="Helvetica"/>
                <a:cs typeface="Helvetica"/>
                <a:sym typeface="Helvetica"/>
              </a:defRPr>
            </a:pPr>
            <a:endParaRPr dirty="0"/>
          </a:p>
          <a:p>
            <a:pPr algn="l">
              <a:defRPr sz="1700">
                <a:solidFill>
                  <a:srgbClr val="FFFFFF"/>
                </a:solidFill>
              </a:defRPr>
            </a:pPr>
            <a:endParaRPr dirty="0"/>
          </a:p>
          <a:p>
            <a:pPr algn="l">
              <a:defRPr sz="3400" i="1">
                <a:solidFill>
                  <a:schemeClr val="accent3">
                    <a:satOff val="18648"/>
                    <a:lumOff val="5971"/>
                  </a:schemeClr>
                </a:solidFill>
                <a:latin typeface="Helvetica"/>
                <a:ea typeface="Helvetica"/>
                <a:cs typeface="Helvetica"/>
                <a:sym typeface="Helvetica"/>
              </a:defRPr>
            </a:pPr>
            <a:endParaRPr dirty="0"/>
          </a:p>
          <a:p>
            <a:pPr algn="l">
              <a:defRPr sz="3400">
                <a:solidFill>
                  <a:srgbClr val="FFFFFF"/>
                </a:solidFill>
              </a:defRPr>
            </a:pPr>
            <a:r>
              <a:rPr dirty="0"/>
              <a:t>Identify different types of spatial data.</a:t>
            </a:r>
          </a:p>
          <a:p>
            <a:pPr algn="l">
              <a:defRPr sz="2600">
                <a:solidFill>
                  <a:srgbClr val="FFFFFF"/>
                </a:solidFill>
              </a:defRPr>
            </a:pPr>
            <a:r>
              <a:rPr i="1" dirty="0">
                <a:latin typeface="Helvetica"/>
                <a:ea typeface="Helvetica"/>
                <a:cs typeface="Helvetica"/>
                <a:sym typeface="Helvetica"/>
              </a:rPr>
              <a:t>Identifier </a:t>
            </a:r>
            <a:r>
              <a:rPr i="1" dirty="0" err="1">
                <a:latin typeface="Helvetica"/>
                <a:ea typeface="Helvetica"/>
                <a:cs typeface="Helvetica"/>
                <a:sym typeface="Helvetica"/>
              </a:rPr>
              <a:t>différents</a:t>
            </a:r>
            <a:r>
              <a:rPr i="1" dirty="0">
                <a:latin typeface="Helvetica"/>
                <a:ea typeface="Helvetica"/>
                <a:cs typeface="Helvetica"/>
                <a:sym typeface="Helvetica"/>
              </a:rPr>
              <a:t> types de </a:t>
            </a:r>
            <a:r>
              <a:rPr i="1" dirty="0" err="1">
                <a:latin typeface="Helvetica"/>
                <a:ea typeface="Helvetica"/>
                <a:cs typeface="Helvetica"/>
                <a:sym typeface="Helvetica"/>
              </a:rPr>
              <a:t>données</a:t>
            </a:r>
            <a:r>
              <a:rPr i="1" dirty="0">
                <a:latin typeface="Helvetica"/>
                <a:ea typeface="Helvetica"/>
                <a:cs typeface="Helvetica"/>
                <a:sym typeface="Helvetica"/>
              </a:rPr>
              <a:t> </a:t>
            </a:r>
            <a:r>
              <a:rPr i="1" dirty="0" err="1">
                <a:latin typeface="Helvetica"/>
                <a:ea typeface="Helvetica"/>
                <a:cs typeface="Helvetica"/>
                <a:sym typeface="Helvetica"/>
              </a:rPr>
              <a:t>spatiales</a:t>
            </a:r>
            <a:endParaRPr i="1" dirty="0">
              <a:latin typeface="Helvetica"/>
              <a:ea typeface="Helvetica"/>
              <a:cs typeface="Helvetica"/>
              <a:sym typeface="Helvetica"/>
            </a:endParaRPr>
          </a:p>
          <a:p>
            <a:pPr algn="l">
              <a:defRPr sz="3400">
                <a:solidFill>
                  <a:schemeClr val="accent3">
                    <a:satOff val="18648"/>
                    <a:lumOff val="5971"/>
                  </a:schemeClr>
                </a:solidFill>
              </a:defRPr>
            </a:pPr>
            <a:endParaRPr i="1" dirty="0">
              <a:latin typeface="Helvetica"/>
              <a:ea typeface="Helvetica"/>
              <a:cs typeface="Helvetica"/>
              <a:sym typeface="Helvetica"/>
            </a:endParaRPr>
          </a:p>
          <a:p>
            <a:pPr algn="l">
              <a:defRPr sz="3400">
                <a:solidFill>
                  <a:srgbClr val="FFFFFF"/>
                </a:solidFill>
              </a:defRPr>
            </a:pPr>
            <a:r>
              <a:rPr dirty="0"/>
              <a:t>Learn how to read in these types of data in R.</a:t>
            </a:r>
          </a:p>
          <a:p>
            <a:pPr algn="l">
              <a:defRPr sz="2600">
                <a:solidFill>
                  <a:srgbClr val="FFFFFF"/>
                </a:solidFill>
              </a:defRPr>
            </a:pPr>
            <a:r>
              <a:rPr i="1" dirty="0" err="1">
                <a:latin typeface="Helvetica"/>
                <a:ea typeface="Helvetica"/>
                <a:cs typeface="Helvetica"/>
                <a:sym typeface="Helvetica"/>
              </a:rPr>
              <a:t>Apprenez</a:t>
            </a:r>
            <a:r>
              <a:rPr i="1" dirty="0">
                <a:latin typeface="Helvetica"/>
                <a:ea typeface="Helvetica"/>
                <a:cs typeface="Helvetica"/>
                <a:sym typeface="Helvetica"/>
              </a:rPr>
              <a:t> </a:t>
            </a:r>
            <a:r>
              <a:rPr i="1" dirty="0" err="1">
                <a:latin typeface="Helvetica"/>
                <a:ea typeface="Helvetica"/>
                <a:cs typeface="Helvetica"/>
                <a:sym typeface="Helvetica"/>
              </a:rPr>
              <a:t>à</a:t>
            </a:r>
            <a:r>
              <a:rPr i="1" dirty="0">
                <a:latin typeface="Helvetica"/>
                <a:ea typeface="Helvetica"/>
                <a:cs typeface="Helvetica"/>
                <a:sym typeface="Helvetica"/>
              </a:rPr>
              <a:t> lire dans </a:t>
            </a:r>
            <a:r>
              <a:rPr i="1" dirty="0" err="1">
                <a:latin typeface="Helvetica"/>
                <a:ea typeface="Helvetica"/>
                <a:cs typeface="Helvetica"/>
                <a:sym typeface="Helvetica"/>
              </a:rPr>
              <a:t>ces</a:t>
            </a:r>
            <a:r>
              <a:rPr i="1" dirty="0">
                <a:latin typeface="Helvetica"/>
                <a:ea typeface="Helvetica"/>
                <a:cs typeface="Helvetica"/>
                <a:sym typeface="Helvetica"/>
              </a:rPr>
              <a:t> types de </a:t>
            </a:r>
            <a:r>
              <a:rPr i="1" dirty="0" err="1">
                <a:latin typeface="Helvetica"/>
                <a:ea typeface="Helvetica"/>
                <a:cs typeface="Helvetica"/>
                <a:sym typeface="Helvetica"/>
              </a:rPr>
              <a:t>données</a:t>
            </a:r>
            <a:r>
              <a:rPr i="1" dirty="0">
                <a:latin typeface="Helvetica"/>
                <a:ea typeface="Helvetica"/>
                <a:cs typeface="Helvetica"/>
                <a:sym typeface="Helvetica"/>
              </a:rPr>
              <a:t> dans R.</a:t>
            </a:r>
            <a:br>
              <a:rPr dirty="0"/>
            </a:br>
            <a:endParaRPr dirty="0"/>
          </a:p>
          <a:p>
            <a:pPr algn="l">
              <a:defRPr sz="3400" i="1">
                <a:solidFill>
                  <a:schemeClr val="accent3">
                    <a:satOff val="18648"/>
                    <a:lumOff val="5971"/>
                  </a:schemeClr>
                </a:solidFill>
                <a:latin typeface="Helvetica"/>
                <a:ea typeface="Helvetica"/>
                <a:cs typeface="Helvetica"/>
                <a:sym typeface="Helvetica"/>
              </a:defRPr>
            </a:pPr>
            <a:endParaRPr dirty="0"/>
          </a:p>
          <a:p>
            <a:pPr algn="l">
              <a:defRPr sz="3400">
                <a:solidFill>
                  <a:srgbClr val="FFFFFF"/>
                </a:solidFill>
              </a:defRPr>
            </a:pPr>
            <a:r>
              <a:rPr dirty="0"/>
              <a:t>Learn how to combine these data.</a:t>
            </a:r>
          </a:p>
          <a:p>
            <a:pPr algn="l">
              <a:defRPr sz="2600">
                <a:solidFill>
                  <a:srgbClr val="FFFFFF"/>
                </a:solidFill>
              </a:defRPr>
            </a:pPr>
            <a:r>
              <a:rPr i="1" dirty="0" err="1">
                <a:latin typeface="Helvetica"/>
                <a:ea typeface="Helvetica"/>
                <a:cs typeface="Helvetica"/>
                <a:sym typeface="Helvetica"/>
              </a:rPr>
              <a:t>Apprenez</a:t>
            </a:r>
            <a:r>
              <a:rPr i="1" dirty="0">
                <a:latin typeface="Helvetica"/>
                <a:ea typeface="Helvetica"/>
                <a:cs typeface="Helvetica"/>
                <a:sym typeface="Helvetica"/>
              </a:rPr>
              <a:t> </a:t>
            </a:r>
            <a:r>
              <a:rPr i="1" dirty="0" err="1">
                <a:latin typeface="Helvetica"/>
                <a:ea typeface="Helvetica"/>
                <a:cs typeface="Helvetica"/>
                <a:sym typeface="Helvetica"/>
              </a:rPr>
              <a:t>à</a:t>
            </a:r>
            <a:r>
              <a:rPr i="1" dirty="0">
                <a:latin typeface="Helvetica"/>
                <a:ea typeface="Helvetica"/>
                <a:cs typeface="Helvetica"/>
                <a:sym typeface="Helvetica"/>
              </a:rPr>
              <a:t> combiner </a:t>
            </a:r>
            <a:r>
              <a:rPr i="1" dirty="0" err="1">
                <a:latin typeface="Helvetica"/>
                <a:ea typeface="Helvetica"/>
                <a:cs typeface="Helvetica"/>
                <a:sym typeface="Helvetica"/>
              </a:rPr>
              <a:t>ces</a:t>
            </a:r>
            <a:r>
              <a:rPr i="1" dirty="0">
                <a:latin typeface="Helvetica"/>
                <a:ea typeface="Helvetica"/>
                <a:cs typeface="Helvetica"/>
                <a:sym typeface="Helvetica"/>
              </a:rPr>
              <a:t> </a:t>
            </a:r>
            <a:r>
              <a:rPr i="1" dirty="0" err="1">
                <a:latin typeface="Helvetica"/>
                <a:ea typeface="Helvetica"/>
                <a:cs typeface="Helvetica"/>
                <a:sym typeface="Helvetica"/>
              </a:rPr>
              <a:t>données</a:t>
            </a:r>
            <a:r>
              <a:rPr i="1" dirty="0">
                <a:latin typeface="Helvetica"/>
                <a:ea typeface="Helvetica"/>
                <a:cs typeface="Helvetica"/>
                <a:sym typeface="Helvetica"/>
              </a:rPr>
              <a:t>.</a:t>
            </a:r>
            <a:br>
              <a:rPr dirty="0"/>
            </a:b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 name="Screen Shot 2018-01-08 at 9.20.37 AM.png" descr="Screen Shot 2018-01-08 at 9.20.37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99236" y="1310216"/>
            <a:ext cx="5853944" cy="6629932"/>
          </a:xfrm>
          <a:prstGeom prst="rect">
            <a:avLst/>
          </a:prstGeom>
          <a:ln w="12700">
            <a:miter lim="400000"/>
          </a:ln>
        </p:spPr>
      </p:pic>
      <p:pic>
        <p:nvPicPr>
          <p:cNvPr id="692" name="Screen Shot 2018-01-06 at 9.52.14 AM.png" descr="Screen Shot 2018-01-06 at 9.52.14 AM.png"/>
          <p:cNvPicPr>
            <a:picLocks noChangeAspect="1"/>
          </p:cNvPicPr>
          <p:nvPr/>
        </p:nvPicPr>
        <p:blipFill>
          <a:blip r:embed="rId3"/>
          <a:stretch>
            <a:fillRect/>
          </a:stretch>
        </p:blipFill>
        <p:spPr>
          <a:xfrm>
            <a:off x="651620" y="1117410"/>
            <a:ext cx="5599650" cy="751878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94" name="1: Introduction - Why do spatial analysis?…"/>
          <p:cNvSpPr txBox="1"/>
          <p:nvPr/>
        </p:nvSpPr>
        <p:spPr>
          <a:xfrm>
            <a:off x="619603" y="1018116"/>
            <a:ext cx="11765593" cy="685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200" b="1">
                <a:solidFill>
                  <a:srgbClr val="FFFFFF"/>
                </a:solidFill>
                <a:latin typeface="Helvetica"/>
                <a:ea typeface="Helvetica"/>
                <a:cs typeface="Helvetica"/>
                <a:sym typeface="Helvetica"/>
              </a:defRPr>
            </a:pPr>
            <a:r>
              <a:t>1: Introduction - Why do spatial analysis?</a:t>
            </a:r>
          </a:p>
          <a:p>
            <a:pPr algn="l">
              <a:defRPr sz="3200" i="1">
                <a:solidFill>
                  <a:srgbClr val="FFFFFF"/>
                </a:solidFill>
                <a:latin typeface="Helvetica"/>
                <a:ea typeface="Helvetica"/>
                <a:cs typeface="Helvetica"/>
                <a:sym typeface="Helvetica"/>
              </a:defRPr>
            </a:pPr>
            <a:r>
              <a:t>Ino râ azontsika avy amin’ny ‘spatial analysis’?</a:t>
            </a:r>
          </a:p>
          <a:p>
            <a:pPr algn="l">
              <a:defRPr sz="3200">
                <a:solidFill>
                  <a:srgbClr val="FFFFFF"/>
                </a:solidFill>
              </a:defRPr>
            </a:pPr>
            <a:endParaRPr/>
          </a:p>
          <a:p>
            <a:pPr algn="l">
              <a:defRPr sz="3200" b="1">
                <a:solidFill>
                  <a:srgbClr val="FFFFFF"/>
                </a:solidFill>
                <a:latin typeface="Helvetica"/>
                <a:ea typeface="Helvetica"/>
                <a:cs typeface="Helvetica"/>
                <a:sym typeface="Helvetica"/>
              </a:defRPr>
            </a:pPr>
            <a:r>
              <a:t>2: Visualizing spatial data sets</a:t>
            </a:r>
          </a:p>
          <a:p>
            <a:pPr lvl="1" algn="l">
              <a:defRPr sz="3200">
                <a:solidFill>
                  <a:srgbClr val="FFFFFF"/>
                </a:solidFill>
              </a:defRPr>
            </a:pPr>
            <a:r>
              <a:t>Software</a:t>
            </a:r>
          </a:p>
          <a:p>
            <a:pPr lvl="1" algn="l">
              <a:defRPr sz="3200">
                <a:solidFill>
                  <a:srgbClr val="FFFFFF"/>
                </a:solidFill>
              </a:defRPr>
            </a:pPr>
            <a:r>
              <a:t>Different types of spatial data</a:t>
            </a:r>
          </a:p>
          <a:p>
            <a:pPr lvl="1" algn="l">
              <a:defRPr sz="3200">
                <a:solidFill>
                  <a:srgbClr val="FFFFFF"/>
                </a:solidFill>
              </a:defRPr>
            </a:pPr>
            <a:r>
              <a:t>Reading in and mapping</a:t>
            </a:r>
          </a:p>
          <a:p>
            <a:pPr lvl="1" algn="l">
              <a:defRPr sz="3200">
                <a:solidFill>
                  <a:srgbClr val="FFFFFF"/>
                </a:solidFill>
              </a:defRPr>
            </a:pPr>
            <a:endParaRPr/>
          </a:p>
          <a:p>
            <a:pPr algn="l">
              <a:defRPr sz="3200" b="1">
                <a:solidFill>
                  <a:srgbClr val="FFFFFF"/>
                </a:solidFill>
                <a:latin typeface="Helvetica"/>
                <a:ea typeface="Helvetica"/>
                <a:cs typeface="Helvetica"/>
                <a:sym typeface="Helvetica"/>
              </a:defRPr>
            </a:pPr>
            <a:r>
              <a:t>3: Exploratory data analysis</a:t>
            </a:r>
          </a:p>
          <a:p>
            <a:pPr lvl="1" algn="l">
              <a:defRPr sz="3200">
                <a:solidFill>
                  <a:srgbClr val="FFFFFF"/>
                </a:solidFill>
              </a:defRPr>
            </a:pPr>
            <a:r>
              <a:t>Mapping multiple sources of spatial data</a:t>
            </a:r>
          </a:p>
          <a:p>
            <a:pPr lvl="1" algn="l">
              <a:defRPr sz="3200">
                <a:solidFill>
                  <a:srgbClr val="FFFFFF"/>
                </a:solidFill>
              </a:defRPr>
            </a:pPr>
            <a:r>
              <a:t>Summary statistics</a:t>
            </a:r>
          </a:p>
          <a:p>
            <a:pPr lvl="1" algn="l">
              <a:defRPr sz="3200">
                <a:solidFill>
                  <a:srgbClr val="FFFFFF"/>
                </a:solidFill>
              </a:defRPr>
            </a:pPr>
            <a:endParaRPr/>
          </a:p>
          <a:p>
            <a:pPr lvl="1" algn="l">
              <a:defRPr sz="3200">
                <a:solidFill>
                  <a:srgbClr val="FFFFFF"/>
                </a:solidFill>
              </a:defRPr>
            </a:pPr>
            <a:endParaRPr/>
          </a:p>
        </p:txBody>
      </p:sp>
      <p:sp>
        <p:nvSpPr>
          <p:cNvPr id="695" name="Rounded Rectangle"/>
          <p:cNvSpPr/>
          <p:nvPr/>
        </p:nvSpPr>
        <p:spPr>
          <a:xfrm>
            <a:off x="533400" y="2396066"/>
            <a:ext cx="10460964" cy="2180499"/>
          </a:xfrm>
          <a:prstGeom prst="roundRect">
            <a:avLst>
              <a:gd name="adj" fmla="val 8737"/>
            </a:avLst>
          </a:prstGeom>
          <a:ln w="38100">
            <a:solidFill>
              <a:srgbClr val="FFFFFF"/>
            </a:solidFill>
            <a:miter lim="400000"/>
          </a:ln>
        </p:spPr>
        <p:txBody>
          <a:bodyPr lIns="50800" tIns="50800" rIns="50800" bIns="50800" anchor="ctr"/>
          <a:lstStyle/>
          <a:p>
            <a:pPr>
              <a:defRPr sz="2400"/>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Screen Shot 2018-01-01 at 7.20.17 PM.png" descr="Screen Shot 2018-01-01 at 7.20.17 PM.png"/>
          <p:cNvPicPr>
            <a:picLocks noChangeAspect="1"/>
          </p:cNvPicPr>
          <p:nvPr/>
        </p:nvPicPr>
        <p:blipFill>
          <a:blip r:embed="rId2"/>
          <a:stretch>
            <a:fillRect/>
          </a:stretch>
        </p:blipFill>
        <p:spPr>
          <a:xfrm>
            <a:off x="3830279" y="2615557"/>
            <a:ext cx="5783641" cy="2117953"/>
          </a:xfrm>
          <a:prstGeom prst="rect">
            <a:avLst/>
          </a:prstGeom>
          <a:ln w="12700">
            <a:miter lim="400000"/>
          </a:ln>
        </p:spPr>
      </p:pic>
      <p:pic>
        <p:nvPicPr>
          <p:cNvPr id="698" name="Screen Shot 2018-01-01 at 7.19.40 PM.png" descr="Screen Shot 2018-01-01 at 7.19.40 PM.png"/>
          <p:cNvPicPr>
            <a:picLocks noChangeAspect="1"/>
          </p:cNvPicPr>
          <p:nvPr/>
        </p:nvPicPr>
        <p:blipFill>
          <a:blip r:embed="rId3"/>
          <a:stretch>
            <a:fillRect/>
          </a:stretch>
        </p:blipFill>
        <p:spPr>
          <a:xfrm>
            <a:off x="471256" y="2668231"/>
            <a:ext cx="3336111" cy="2012605"/>
          </a:xfrm>
          <a:prstGeom prst="rect">
            <a:avLst/>
          </a:prstGeom>
          <a:ln w="12700">
            <a:miter lim="400000"/>
          </a:ln>
        </p:spPr>
      </p:pic>
      <p:pic>
        <p:nvPicPr>
          <p:cNvPr id="699" name="Screen Shot 2018-01-01 at 7.22.22 PM.png" descr="Screen Shot 2018-01-01 at 7.22.22 PM.png"/>
          <p:cNvPicPr>
            <a:picLocks noChangeAspect="1"/>
          </p:cNvPicPr>
          <p:nvPr/>
        </p:nvPicPr>
        <p:blipFill>
          <a:blip r:embed="rId4"/>
          <a:stretch>
            <a:fillRect/>
          </a:stretch>
        </p:blipFill>
        <p:spPr>
          <a:xfrm>
            <a:off x="9900410" y="2817283"/>
            <a:ext cx="2057401" cy="1714501"/>
          </a:xfrm>
          <a:prstGeom prst="rect">
            <a:avLst/>
          </a:prstGeom>
          <a:ln w="12700">
            <a:miter lim="400000"/>
          </a:ln>
        </p:spPr>
      </p:pic>
      <p:sp>
        <p:nvSpPr>
          <p:cNvPr id="700" name="Most commonly used mapping software…"/>
          <p:cNvSpPr txBox="1"/>
          <p:nvPr/>
        </p:nvSpPr>
        <p:spPr>
          <a:xfrm>
            <a:off x="355600" y="4859866"/>
            <a:ext cx="3980311" cy="325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21027" indent="-321027" algn="l">
              <a:buSzPct val="75000"/>
              <a:buChar char="•"/>
              <a:defRPr sz="2600"/>
            </a:pPr>
            <a:r>
              <a:t>Most commonly used mapping software</a:t>
            </a:r>
          </a:p>
          <a:p>
            <a:pPr marL="321027" indent="-321027" algn="l">
              <a:buSzPct val="75000"/>
              <a:buChar char="•"/>
              <a:defRPr sz="2600"/>
            </a:pPr>
            <a:r>
              <a:t>Extensive mapping and spatial analysis capabilities</a:t>
            </a:r>
          </a:p>
          <a:p>
            <a:pPr marL="321027" indent="-321027" algn="l">
              <a:buSzPct val="75000"/>
              <a:buChar char="•"/>
              <a:defRPr sz="2600"/>
            </a:pPr>
            <a:r>
              <a:t>Expensive software, available only on Windows</a:t>
            </a:r>
          </a:p>
        </p:txBody>
      </p:sp>
      <p:sp>
        <p:nvSpPr>
          <p:cNvPr id="701" name="Freely available version of ArcGIS…"/>
          <p:cNvSpPr txBox="1"/>
          <p:nvPr/>
        </p:nvSpPr>
        <p:spPr>
          <a:xfrm>
            <a:off x="4731944" y="4859866"/>
            <a:ext cx="3980312" cy="246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21027" indent="-321027" algn="l">
              <a:buSzPct val="75000"/>
              <a:buChar char="•"/>
              <a:defRPr sz="2600"/>
            </a:pPr>
            <a:r>
              <a:t>Freely available version of ArcGIS</a:t>
            </a:r>
          </a:p>
          <a:p>
            <a:pPr marL="321027" indent="-321027" algn="l">
              <a:buSzPct val="75000"/>
              <a:buChar char="•"/>
              <a:defRPr sz="2600"/>
            </a:pPr>
            <a:r>
              <a:t>Fewer capabilities, but can still do most common mapping things</a:t>
            </a:r>
          </a:p>
        </p:txBody>
      </p:sp>
      <p:sp>
        <p:nvSpPr>
          <p:cNvPr id="702" name="The best!…"/>
          <p:cNvSpPr txBox="1"/>
          <p:nvPr/>
        </p:nvSpPr>
        <p:spPr>
          <a:xfrm>
            <a:off x="9108289" y="4859866"/>
            <a:ext cx="3980311" cy="1703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321027" indent="-321027" algn="l">
              <a:buSzPct val="75000"/>
              <a:buChar char="•"/>
              <a:defRPr sz="2600"/>
            </a:pPr>
            <a:r>
              <a:rPr dirty="0"/>
              <a:t>Statistical software that increasingly has many mapping and spatial statistical capabilities</a:t>
            </a:r>
          </a:p>
        </p:txBody>
      </p:sp>
      <p:sp>
        <p:nvSpPr>
          <p:cNvPr id="703" name="ArcGIS"/>
          <p:cNvSpPr txBox="1"/>
          <p:nvPr/>
        </p:nvSpPr>
        <p:spPr>
          <a:xfrm>
            <a:off x="1127897" y="1919816"/>
            <a:ext cx="1664272"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ArcGIS</a:t>
            </a:r>
          </a:p>
        </p:txBody>
      </p:sp>
      <p:sp>
        <p:nvSpPr>
          <p:cNvPr id="704" name="QGIS"/>
          <p:cNvSpPr txBox="1"/>
          <p:nvPr/>
        </p:nvSpPr>
        <p:spPr>
          <a:xfrm>
            <a:off x="6368938" y="1919816"/>
            <a:ext cx="1257524"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QGIS</a:t>
            </a:r>
          </a:p>
        </p:txBody>
      </p:sp>
      <p:sp>
        <p:nvSpPr>
          <p:cNvPr id="705" name="R"/>
          <p:cNvSpPr txBox="1"/>
          <p:nvPr/>
        </p:nvSpPr>
        <p:spPr>
          <a:xfrm>
            <a:off x="10706872" y="1919816"/>
            <a:ext cx="444477"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t>R</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files"/>
          <p:cNvSpPr txBox="1">
            <a:spLocks noGrp="1"/>
          </p:cNvSpPr>
          <p:nvPr>
            <p:ph type="title" idx="4294967295"/>
          </p:nvPr>
        </p:nvSpPr>
        <p:spPr>
          <a:prstGeom prst="rect">
            <a:avLst/>
          </a:prstGeom>
        </p:spPr>
        <p:txBody>
          <a:bodyPr/>
          <a:lstStyle>
            <a:lvl1pPr>
              <a:defRPr sz="6000"/>
            </a:lvl1pPr>
          </a:lstStyle>
          <a:p>
            <a:r>
              <a:t>shapefiles</a:t>
            </a:r>
          </a:p>
        </p:txBody>
      </p:sp>
      <p:sp>
        <p:nvSpPr>
          <p:cNvPr id="708" name="Vector Data…"/>
          <p:cNvSpPr txBox="1"/>
          <p:nvPr/>
        </p:nvSpPr>
        <p:spPr>
          <a:xfrm>
            <a:off x="952499" y="1869016"/>
            <a:ext cx="11099801" cy="628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3200"/>
              </a:spcBef>
              <a:defRPr sz="3200" b="1">
                <a:latin typeface="Helvetica"/>
                <a:ea typeface="Helvetica"/>
                <a:cs typeface="Helvetica"/>
                <a:sym typeface="Helvetica"/>
              </a:defRPr>
            </a:pPr>
            <a:r>
              <a:t>Vector Data</a:t>
            </a:r>
          </a:p>
          <a:p>
            <a:pPr algn="l">
              <a:spcBef>
                <a:spcPts val="3200"/>
              </a:spcBef>
              <a:defRPr sz="2800"/>
            </a:pPr>
            <a:r>
              <a:t>Points, lines, polygons</a:t>
            </a:r>
          </a:p>
          <a:p>
            <a:pPr algn="l">
              <a:spcBef>
                <a:spcPts val="3200"/>
              </a:spcBef>
              <a:defRPr sz="2800"/>
            </a:pPr>
            <a:r>
              <a:t>A standardized data format to use for GIS analysis.</a:t>
            </a:r>
          </a:p>
          <a:p>
            <a:pPr algn="l">
              <a:spcBef>
                <a:spcPts val="3200"/>
              </a:spcBef>
              <a:defRPr sz="2800"/>
            </a:pPr>
            <a:r>
              <a:t>Includes a collection of files</a:t>
            </a:r>
          </a:p>
        </p:txBody>
      </p:sp>
      <p:pic>
        <p:nvPicPr>
          <p:cNvPr id="709" name="Screen Shot 2018-01-07 at 3.37.28 PM.png" descr="Screen Shot 2018-01-07 at 3.37.28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9997" y="5023313"/>
            <a:ext cx="12141201" cy="4686301"/>
          </a:xfrm>
          <a:prstGeom prst="rect">
            <a:avLst/>
          </a:prstGeom>
          <a:ln w="12700">
            <a:miter lim="400000"/>
          </a:ln>
        </p:spPr>
      </p:pic>
      <p:sp>
        <p:nvSpPr>
          <p:cNvPr id="710" name="Rounded Rectangle"/>
          <p:cNvSpPr/>
          <p:nvPr/>
        </p:nvSpPr>
        <p:spPr>
          <a:xfrm>
            <a:off x="846666" y="5456568"/>
            <a:ext cx="9859037" cy="957528"/>
          </a:xfrm>
          <a:prstGeom prst="roundRect">
            <a:avLst>
              <a:gd name="adj" fmla="val 7932"/>
            </a:avLst>
          </a:prstGeom>
          <a:ln w="25400">
            <a:solidFill>
              <a:srgbClr val="FF2600"/>
            </a:solidFill>
            <a:miter lim="400000"/>
          </a:ln>
        </p:spPr>
        <p:txBody>
          <a:bodyPr lIns="50800" tIns="50800" rIns="50800" bIns="50800" anchor="ctr"/>
          <a:lstStyle/>
          <a:p>
            <a:pPr>
              <a:defRPr sz="2400"/>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shapefiles"/>
          <p:cNvSpPr txBox="1">
            <a:spLocks noGrp="1"/>
          </p:cNvSpPr>
          <p:nvPr>
            <p:ph type="title" idx="4294967295"/>
          </p:nvPr>
        </p:nvSpPr>
        <p:spPr>
          <a:prstGeom prst="rect">
            <a:avLst/>
          </a:prstGeom>
        </p:spPr>
        <p:txBody>
          <a:bodyPr/>
          <a:lstStyle>
            <a:lvl1pPr>
              <a:defRPr sz="6000"/>
            </a:lvl1pPr>
          </a:lstStyle>
          <a:p>
            <a:r>
              <a:t>shapefiles</a:t>
            </a:r>
          </a:p>
        </p:txBody>
      </p:sp>
      <p:pic>
        <p:nvPicPr>
          <p:cNvPr id="713" name="Screen Shot 2018-01-07 at 3.38.42 PM.png" descr="Screen Shot 2018-01-07 at 3.38.42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2657" y="2145234"/>
            <a:ext cx="7499486" cy="6697303"/>
          </a:xfrm>
          <a:prstGeom prst="rect">
            <a:avLst/>
          </a:prstGeom>
          <a:ln w="12700">
            <a:miter lim="400000"/>
          </a:ln>
        </p:spPr>
      </p:pic>
      <p:sp>
        <p:nvSpPr>
          <p:cNvPr id="714" name="www.diva-gis.org"/>
          <p:cNvSpPr txBox="1"/>
          <p:nvPr/>
        </p:nvSpPr>
        <p:spPr>
          <a:xfrm>
            <a:off x="4680000" y="8938683"/>
            <a:ext cx="3644800"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dirty="0">
                <a:hlinkClick r:id="rId3"/>
              </a:rPr>
              <a:t>www.diva-gis.org</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Screen Shot 2017-12-28 at 10.21.58 AM.png" descr="Screen Shot 2017-12-28 at 10.21.58 AM.png"/>
          <p:cNvPicPr>
            <a:picLocks noChangeAspect="1"/>
          </p:cNvPicPr>
          <p:nvPr/>
        </p:nvPicPr>
        <p:blipFill>
          <a:blip r:embed="rId2"/>
          <a:stretch>
            <a:fillRect/>
          </a:stretch>
        </p:blipFill>
        <p:spPr>
          <a:xfrm>
            <a:off x="8476059" y="4150783"/>
            <a:ext cx="4191001" cy="2684363"/>
          </a:xfrm>
          <a:prstGeom prst="rect">
            <a:avLst/>
          </a:prstGeom>
          <a:ln w="12700">
            <a:miter lim="400000"/>
          </a:ln>
        </p:spPr>
      </p:pic>
      <p:sp>
        <p:nvSpPr>
          <p:cNvPr id="717" name="Raster Data…"/>
          <p:cNvSpPr txBox="1"/>
          <p:nvPr/>
        </p:nvSpPr>
        <p:spPr>
          <a:xfrm>
            <a:off x="6718300" y="2102279"/>
            <a:ext cx="5334000" cy="6781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3200"/>
              </a:spcBef>
              <a:defRPr sz="3200" b="1">
                <a:latin typeface="Helvetica"/>
                <a:ea typeface="Helvetica"/>
                <a:cs typeface="Helvetica"/>
                <a:sym typeface="Helvetica"/>
              </a:defRPr>
            </a:pPr>
            <a:r>
              <a:t>Raster Data</a:t>
            </a:r>
          </a:p>
          <a:p>
            <a:pPr algn="l">
              <a:spcBef>
                <a:spcPts val="3200"/>
              </a:spcBef>
              <a:defRPr sz="2800"/>
            </a:pPr>
            <a:r>
              <a:t>Area is divided into cell that each contain the value of a point (often continuous)</a:t>
            </a:r>
          </a:p>
        </p:txBody>
      </p:sp>
      <p:sp>
        <p:nvSpPr>
          <p:cNvPr id="718" name="Forms of spatial data"/>
          <p:cNvSpPr txBox="1">
            <a:spLocks noGrp="1"/>
          </p:cNvSpPr>
          <p:nvPr>
            <p:ph type="title"/>
          </p:nvPr>
        </p:nvSpPr>
        <p:spPr>
          <a:prstGeom prst="rect">
            <a:avLst/>
          </a:prstGeom>
        </p:spPr>
        <p:txBody>
          <a:bodyPr/>
          <a:lstStyle>
            <a:lvl1pPr>
              <a:defRPr sz="6000"/>
            </a:lvl1pPr>
          </a:lstStyle>
          <a:p>
            <a:r>
              <a:t>Forms of spatial data</a:t>
            </a:r>
          </a:p>
        </p:txBody>
      </p:sp>
      <p:pic>
        <p:nvPicPr>
          <p:cNvPr id="719" name="Screen Shot 2017-12-28 at 10.22.53 AM.png" descr="Screen Shot 2017-12-28 at 10.22.53 AM.png"/>
          <p:cNvPicPr>
            <a:picLocks noChangeAspect="1"/>
          </p:cNvPicPr>
          <p:nvPr/>
        </p:nvPicPr>
        <p:blipFill>
          <a:blip r:embed="rId3"/>
          <a:stretch>
            <a:fillRect/>
          </a:stretch>
        </p:blipFill>
        <p:spPr>
          <a:xfrm>
            <a:off x="8829013" y="6707529"/>
            <a:ext cx="3977584" cy="3073588"/>
          </a:xfrm>
          <a:prstGeom prst="rect">
            <a:avLst/>
          </a:prstGeom>
          <a:ln w="12700">
            <a:miter lim="400000"/>
          </a:ln>
        </p:spPr>
      </p:pic>
      <p:pic>
        <p:nvPicPr>
          <p:cNvPr id="720" name="Screen Shot 2017-12-28 at 10.22.58 AM.png" descr="Screen Shot 2017-12-28 at 10.22.58 AM.png"/>
          <p:cNvPicPr>
            <a:picLocks noChangeAspect="1"/>
          </p:cNvPicPr>
          <p:nvPr/>
        </p:nvPicPr>
        <p:blipFill>
          <a:blip r:embed="rId4"/>
          <a:stretch>
            <a:fillRect/>
          </a:stretch>
        </p:blipFill>
        <p:spPr>
          <a:xfrm>
            <a:off x="6816328" y="6354233"/>
            <a:ext cx="2882901" cy="2070101"/>
          </a:xfrm>
          <a:prstGeom prst="rect">
            <a:avLst/>
          </a:prstGeom>
          <a:ln w="12700">
            <a:miter lim="400000"/>
          </a:ln>
        </p:spPr>
      </p:pic>
      <p:sp>
        <p:nvSpPr>
          <p:cNvPr id="721" name="Vector Data…"/>
          <p:cNvSpPr txBox="1"/>
          <p:nvPr/>
        </p:nvSpPr>
        <p:spPr>
          <a:xfrm>
            <a:off x="952500" y="2102279"/>
            <a:ext cx="5334000" cy="6781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spcBef>
                <a:spcPts val="3200"/>
              </a:spcBef>
              <a:defRPr sz="3200" b="1">
                <a:latin typeface="Helvetica"/>
                <a:ea typeface="Helvetica"/>
                <a:cs typeface="Helvetica"/>
                <a:sym typeface="Helvetica"/>
              </a:defRPr>
            </a:pPr>
            <a:r>
              <a:t>Vector Data</a:t>
            </a:r>
          </a:p>
          <a:p>
            <a:pPr algn="l">
              <a:spcBef>
                <a:spcPts val="3200"/>
              </a:spcBef>
              <a:defRPr sz="2800"/>
            </a:pPr>
            <a:r>
              <a:t>Points, lines, polygons (“shapefiles”)</a:t>
            </a:r>
          </a:p>
        </p:txBody>
      </p:sp>
      <p:pic>
        <p:nvPicPr>
          <p:cNvPr id="722" name="Screen Shot 2017-12-28 at 10.28.39 AM.png" descr="Screen Shot 2017-12-28 at 10.28.39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01974" y="4274029"/>
            <a:ext cx="2426141" cy="1828271"/>
          </a:xfrm>
          <a:prstGeom prst="rect">
            <a:avLst/>
          </a:prstGeom>
          <a:ln w="12700">
            <a:solidFill>
              <a:srgbClr val="000000"/>
            </a:solidFill>
            <a:miter lim="400000"/>
          </a:ln>
        </p:spPr>
      </p:pic>
      <p:pic>
        <p:nvPicPr>
          <p:cNvPr id="723" name="Screen Shot 2017-12-28 at 10.28.44 AM.png" descr="Screen Shot 2017-12-28 at 10.28.44 AM.png"/>
          <p:cNvPicPr>
            <a:picLocks noChangeAspect="1"/>
          </p:cNvPicPr>
          <p:nvPr/>
        </p:nvPicPr>
        <p:blipFill>
          <a:blip r:embed="rId6"/>
          <a:stretch>
            <a:fillRect/>
          </a:stretch>
        </p:blipFill>
        <p:spPr>
          <a:xfrm>
            <a:off x="296757" y="6309783"/>
            <a:ext cx="2810775" cy="2159001"/>
          </a:xfrm>
          <a:prstGeom prst="rect">
            <a:avLst/>
          </a:prstGeom>
          <a:ln w="12700">
            <a:solidFill>
              <a:srgbClr val="000000"/>
            </a:solidFill>
            <a:miter lim="400000"/>
          </a:ln>
        </p:spPr>
      </p:pic>
      <p:pic>
        <p:nvPicPr>
          <p:cNvPr id="724" name="Screen Shot 2017-12-28 at 10.28.49 AM.png" descr="Screen Shot 2017-12-28 at 10.28.49 AM.png"/>
          <p:cNvPicPr>
            <a:picLocks noChangeAspect="1"/>
          </p:cNvPicPr>
          <p:nvPr/>
        </p:nvPicPr>
        <p:blipFill>
          <a:blip r:embed="rId7"/>
          <a:stretch>
            <a:fillRect/>
          </a:stretch>
        </p:blipFill>
        <p:spPr>
          <a:xfrm>
            <a:off x="3376347" y="7060803"/>
            <a:ext cx="2828166" cy="2070101"/>
          </a:xfrm>
          <a:prstGeom prst="rect">
            <a:avLst/>
          </a:prstGeom>
          <a:ln w="12700">
            <a:solidFill>
              <a:srgbClr val="000000"/>
            </a:solidFill>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Screen Shot 2018-01-08 at 10.00.28 AM.png" descr="Screen Shot 2018-01-08 at 10.00.28 AM.png"/>
          <p:cNvPicPr>
            <a:picLocks noChangeAspect="1"/>
          </p:cNvPicPr>
          <p:nvPr/>
        </p:nvPicPr>
        <p:blipFill>
          <a:blip r:embed="rId2"/>
          <a:stretch>
            <a:fillRect/>
          </a:stretch>
        </p:blipFill>
        <p:spPr>
          <a:xfrm>
            <a:off x="1065061" y="2144249"/>
            <a:ext cx="10637611" cy="3147865"/>
          </a:xfrm>
          <a:prstGeom prst="rect">
            <a:avLst/>
          </a:prstGeom>
          <a:ln w="12700">
            <a:miter lim="400000"/>
          </a:ln>
        </p:spPr>
      </p:pic>
      <p:sp>
        <p:nvSpPr>
          <p:cNvPr id="727" name="reading shapefiles into R"/>
          <p:cNvSpPr txBox="1">
            <a:spLocks noGrp="1"/>
          </p:cNvSpPr>
          <p:nvPr>
            <p:ph type="title" idx="4294967295"/>
          </p:nvPr>
        </p:nvSpPr>
        <p:spPr>
          <a:prstGeom prst="rect">
            <a:avLst/>
          </a:prstGeom>
        </p:spPr>
        <p:txBody>
          <a:bodyPr/>
          <a:lstStyle>
            <a:lvl1pPr>
              <a:defRPr sz="6000"/>
            </a:lvl1pPr>
          </a:lstStyle>
          <a:p>
            <a:r>
              <a:t>reading shapefiles into R</a:t>
            </a:r>
          </a:p>
        </p:txBody>
      </p:sp>
      <p:sp>
        <p:nvSpPr>
          <p:cNvPr id="728" name="Libraries"/>
          <p:cNvSpPr txBox="1"/>
          <p:nvPr/>
        </p:nvSpPr>
        <p:spPr>
          <a:xfrm>
            <a:off x="5158291" y="2369864"/>
            <a:ext cx="1943151"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Libraries</a:t>
            </a:r>
          </a:p>
        </p:txBody>
      </p:sp>
      <p:sp>
        <p:nvSpPr>
          <p:cNvPr id="729" name="Line"/>
          <p:cNvSpPr/>
          <p:nvPr/>
        </p:nvSpPr>
        <p:spPr>
          <a:xfrm flipH="1">
            <a:off x="3462784" y="2379133"/>
            <a:ext cx="1710350" cy="400895"/>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30" name="Read in file"/>
          <p:cNvSpPr txBox="1"/>
          <p:nvPr/>
        </p:nvSpPr>
        <p:spPr>
          <a:xfrm>
            <a:off x="9298058" y="4527549"/>
            <a:ext cx="245201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Read in file</a:t>
            </a:r>
          </a:p>
        </p:txBody>
      </p:sp>
      <p:sp>
        <p:nvSpPr>
          <p:cNvPr id="731" name="Line"/>
          <p:cNvSpPr/>
          <p:nvPr/>
        </p:nvSpPr>
        <p:spPr>
          <a:xfrm flipH="1" flipV="1">
            <a:off x="8756634" y="3652962"/>
            <a:ext cx="590566" cy="900790"/>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32" name="Rectangle"/>
          <p:cNvSpPr/>
          <p:nvPr/>
        </p:nvSpPr>
        <p:spPr>
          <a:xfrm>
            <a:off x="702733" y="3083181"/>
            <a:ext cx="11099801" cy="2313187"/>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4" name="Screen Shot 2018-01-08 at 10.00.28 AM.png" descr="Screen Shot 2018-01-08 at 10.00.28 AM.png"/>
          <p:cNvPicPr>
            <a:picLocks noChangeAspect="1"/>
          </p:cNvPicPr>
          <p:nvPr/>
        </p:nvPicPr>
        <p:blipFill>
          <a:blip r:embed="rId2"/>
          <a:stretch>
            <a:fillRect/>
          </a:stretch>
        </p:blipFill>
        <p:spPr>
          <a:xfrm>
            <a:off x="1065061" y="2144249"/>
            <a:ext cx="10637611" cy="3147865"/>
          </a:xfrm>
          <a:prstGeom prst="rect">
            <a:avLst/>
          </a:prstGeom>
          <a:ln w="12700">
            <a:miter lim="400000"/>
          </a:ln>
        </p:spPr>
      </p:pic>
      <p:sp>
        <p:nvSpPr>
          <p:cNvPr id="735" name="reading shapefiles into R"/>
          <p:cNvSpPr txBox="1">
            <a:spLocks noGrp="1"/>
          </p:cNvSpPr>
          <p:nvPr>
            <p:ph type="title" idx="4294967295"/>
          </p:nvPr>
        </p:nvSpPr>
        <p:spPr>
          <a:prstGeom prst="rect">
            <a:avLst/>
          </a:prstGeom>
        </p:spPr>
        <p:txBody>
          <a:bodyPr/>
          <a:lstStyle>
            <a:lvl1pPr>
              <a:defRPr sz="6000"/>
            </a:lvl1pPr>
          </a:lstStyle>
          <a:p>
            <a:r>
              <a:t>reading shapefiles into R</a:t>
            </a:r>
          </a:p>
        </p:txBody>
      </p:sp>
      <p:sp>
        <p:nvSpPr>
          <p:cNvPr id="736" name="Libraries"/>
          <p:cNvSpPr txBox="1"/>
          <p:nvPr/>
        </p:nvSpPr>
        <p:spPr>
          <a:xfrm>
            <a:off x="5158291" y="2369864"/>
            <a:ext cx="1943151"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Libraries</a:t>
            </a:r>
          </a:p>
        </p:txBody>
      </p:sp>
      <p:sp>
        <p:nvSpPr>
          <p:cNvPr id="737" name="Line"/>
          <p:cNvSpPr/>
          <p:nvPr/>
        </p:nvSpPr>
        <p:spPr>
          <a:xfrm flipH="1">
            <a:off x="3462784" y="2379133"/>
            <a:ext cx="1710350" cy="400895"/>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38" name="Read in file"/>
          <p:cNvSpPr txBox="1"/>
          <p:nvPr/>
        </p:nvSpPr>
        <p:spPr>
          <a:xfrm>
            <a:off x="9298058" y="4527549"/>
            <a:ext cx="245201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Read in file</a:t>
            </a:r>
          </a:p>
        </p:txBody>
      </p:sp>
      <p:sp>
        <p:nvSpPr>
          <p:cNvPr id="739" name="Line"/>
          <p:cNvSpPr/>
          <p:nvPr/>
        </p:nvSpPr>
        <p:spPr>
          <a:xfrm flipH="1" flipV="1">
            <a:off x="8756634" y="3652962"/>
            <a:ext cx="590566" cy="900790"/>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40" name="Plotting"/>
          <p:cNvSpPr txBox="1"/>
          <p:nvPr/>
        </p:nvSpPr>
        <p:spPr>
          <a:xfrm>
            <a:off x="4641697" y="5941483"/>
            <a:ext cx="168940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741" name="Line"/>
          <p:cNvSpPr/>
          <p:nvPr/>
        </p:nvSpPr>
        <p:spPr>
          <a:xfrm flipH="1" flipV="1">
            <a:off x="4040701" y="5049962"/>
            <a:ext cx="590566"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 name="Screen Shot 2018-01-08 at 10.00.28 AM.png" descr="Screen Shot 2018-01-08 at 10.00.28 AM.png"/>
          <p:cNvPicPr>
            <a:picLocks noChangeAspect="1"/>
          </p:cNvPicPr>
          <p:nvPr/>
        </p:nvPicPr>
        <p:blipFill>
          <a:blip r:embed="rId2"/>
          <a:stretch>
            <a:fillRect/>
          </a:stretch>
        </p:blipFill>
        <p:spPr>
          <a:xfrm>
            <a:off x="1065061" y="2144249"/>
            <a:ext cx="10637611" cy="3147865"/>
          </a:xfrm>
          <a:prstGeom prst="rect">
            <a:avLst/>
          </a:prstGeom>
          <a:ln w="12700">
            <a:miter lim="400000"/>
          </a:ln>
        </p:spPr>
      </p:pic>
      <p:sp>
        <p:nvSpPr>
          <p:cNvPr id="744" name="reading shapefiles into R"/>
          <p:cNvSpPr txBox="1">
            <a:spLocks noGrp="1"/>
          </p:cNvSpPr>
          <p:nvPr>
            <p:ph type="title" idx="4294967295"/>
          </p:nvPr>
        </p:nvSpPr>
        <p:spPr>
          <a:prstGeom prst="rect">
            <a:avLst/>
          </a:prstGeom>
        </p:spPr>
        <p:txBody>
          <a:bodyPr/>
          <a:lstStyle>
            <a:lvl1pPr>
              <a:defRPr sz="6000"/>
            </a:lvl1pPr>
          </a:lstStyle>
          <a:p>
            <a:r>
              <a:t>reading shapefiles into R</a:t>
            </a:r>
          </a:p>
        </p:txBody>
      </p:sp>
      <p:sp>
        <p:nvSpPr>
          <p:cNvPr id="745" name="Libraries"/>
          <p:cNvSpPr txBox="1"/>
          <p:nvPr/>
        </p:nvSpPr>
        <p:spPr>
          <a:xfrm>
            <a:off x="5158291" y="2369864"/>
            <a:ext cx="1943151"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Libraries</a:t>
            </a:r>
          </a:p>
        </p:txBody>
      </p:sp>
      <p:sp>
        <p:nvSpPr>
          <p:cNvPr id="746" name="Line"/>
          <p:cNvSpPr/>
          <p:nvPr/>
        </p:nvSpPr>
        <p:spPr>
          <a:xfrm flipH="1">
            <a:off x="3462784" y="2379133"/>
            <a:ext cx="1710350" cy="400895"/>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47" name="Read in file"/>
          <p:cNvSpPr txBox="1"/>
          <p:nvPr/>
        </p:nvSpPr>
        <p:spPr>
          <a:xfrm>
            <a:off x="9298058" y="4527549"/>
            <a:ext cx="245201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Read in file</a:t>
            </a:r>
          </a:p>
        </p:txBody>
      </p:sp>
      <p:sp>
        <p:nvSpPr>
          <p:cNvPr id="748" name="Line"/>
          <p:cNvSpPr/>
          <p:nvPr/>
        </p:nvSpPr>
        <p:spPr>
          <a:xfrm flipH="1" flipV="1">
            <a:off x="8756634" y="3652962"/>
            <a:ext cx="590566" cy="900790"/>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49" name="Plotting"/>
          <p:cNvSpPr txBox="1"/>
          <p:nvPr/>
        </p:nvSpPr>
        <p:spPr>
          <a:xfrm>
            <a:off x="4641697" y="5941483"/>
            <a:ext cx="168940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750" name="Line"/>
          <p:cNvSpPr/>
          <p:nvPr/>
        </p:nvSpPr>
        <p:spPr>
          <a:xfrm flipH="1" flipV="1">
            <a:off x="4040701" y="5049962"/>
            <a:ext cx="590566"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pic>
        <p:nvPicPr>
          <p:cNvPr id="751" name="MadaAdmin1Shp.jpeg" descr="MadaAdmin1Shp.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099358" y="5617140"/>
            <a:ext cx="2174578" cy="3818766"/>
          </a:xfrm>
          <a:prstGeom prst="rect">
            <a:avLst/>
          </a:prstGeom>
          <a:ln w="50800">
            <a:solidFill>
              <a:srgbClr val="941751"/>
            </a:solidFill>
            <a:miter lim="400000"/>
          </a:ln>
        </p:spPr>
      </p:pic>
      <p:sp>
        <p:nvSpPr>
          <p:cNvPr id="752" name="Line"/>
          <p:cNvSpPr/>
          <p:nvPr/>
        </p:nvSpPr>
        <p:spPr>
          <a:xfrm>
            <a:off x="5918199" y="5274733"/>
            <a:ext cx="1986744" cy="1370741"/>
          </a:xfrm>
          <a:prstGeom prst="line">
            <a:avLst/>
          </a:prstGeom>
          <a:ln w="63500">
            <a:solidFill>
              <a:srgbClr val="941751"/>
            </a:solidFill>
            <a:prstDash val="sysDot"/>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 name="Screen Shot 2018-01-08 at 10.00.28 AM.png" descr="Screen Shot 2018-01-08 at 10.00.28 AM.png"/>
          <p:cNvPicPr>
            <a:picLocks noChangeAspect="1"/>
          </p:cNvPicPr>
          <p:nvPr/>
        </p:nvPicPr>
        <p:blipFill>
          <a:blip r:embed="rId2"/>
          <a:stretch>
            <a:fillRect/>
          </a:stretch>
        </p:blipFill>
        <p:spPr>
          <a:xfrm>
            <a:off x="1065061" y="2144249"/>
            <a:ext cx="10637611" cy="3147865"/>
          </a:xfrm>
          <a:prstGeom prst="rect">
            <a:avLst/>
          </a:prstGeom>
          <a:ln w="12700">
            <a:miter lim="400000"/>
          </a:ln>
        </p:spPr>
      </p:pic>
      <p:sp>
        <p:nvSpPr>
          <p:cNvPr id="744" name="reading shapefiles into R"/>
          <p:cNvSpPr txBox="1">
            <a:spLocks noGrp="1"/>
          </p:cNvSpPr>
          <p:nvPr>
            <p:ph type="title" idx="4294967295"/>
          </p:nvPr>
        </p:nvSpPr>
        <p:spPr>
          <a:prstGeom prst="rect">
            <a:avLst/>
          </a:prstGeom>
        </p:spPr>
        <p:txBody>
          <a:bodyPr/>
          <a:lstStyle>
            <a:lvl1pPr>
              <a:defRPr sz="6000"/>
            </a:lvl1pPr>
          </a:lstStyle>
          <a:p>
            <a:r>
              <a:t>reading shapefiles into R</a:t>
            </a:r>
          </a:p>
        </p:txBody>
      </p:sp>
      <p:sp>
        <p:nvSpPr>
          <p:cNvPr id="745" name="Libraries"/>
          <p:cNvSpPr txBox="1"/>
          <p:nvPr/>
        </p:nvSpPr>
        <p:spPr>
          <a:xfrm>
            <a:off x="5158291" y="2369864"/>
            <a:ext cx="1943151"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Libraries</a:t>
            </a:r>
          </a:p>
        </p:txBody>
      </p:sp>
      <p:sp>
        <p:nvSpPr>
          <p:cNvPr id="746" name="Line"/>
          <p:cNvSpPr/>
          <p:nvPr/>
        </p:nvSpPr>
        <p:spPr>
          <a:xfrm flipH="1">
            <a:off x="3462784" y="2379133"/>
            <a:ext cx="1710350" cy="400895"/>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47" name="Read in file"/>
          <p:cNvSpPr txBox="1"/>
          <p:nvPr/>
        </p:nvSpPr>
        <p:spPr>
          <a:xfrm>
            <a:off x="9298058" y="4527549"/>
            <a:ext cx="245201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Read in file</a:t>
            </a:r>
          </a:p>
        </p:txBody>
      </p:sp>
      <p:sp>
        <p:nvSpPr>
          <p:cNvPr id="748" name="Line"/>
          <p:cNvSpPr/>
          <p:nvPr/>
        </p:nvSpPr>
        <p:spPr>
          <a:xfrm flipH="1" flipV="1">
            <a:off x="8756634" y="3652962"/>
            <a:ext cx="590566" cy="900790"/>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49" name="Plotting"/>
          <p:cNvSpPr txBox="1"/>
          <p:nvPr/>
        </p:nvSpPr>
        <p:spPr>
          <a:xfrm>
            <a:off x="4641697" y="5941483"/>
            <a:ext cx="168940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750" name="Line"/>
          <p:cNvSpPr/>
          <p:nvPr/>
        </p:nvSpPr>
        <p:spPr>
          <a:xfrm flipH="1" flipV="1">
            <a:off x="4040701" y="5049962"/>
            <a:ext cx="590566"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pic>
        <p:nvPicPr>
          <p:cNvPr id="751" name="MadaAdmin1Shp.jpeg" descr="MadaAdmin1Shp.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8099358" y="5617140"/>
            <a:ext cx="2174578" cy="3818766"/>
          </a:xfrm>
          <a:prstGeom prst="rect">
            <a:avLst/>
          </a:prstGeom>
          <a:ln w="50800">
            <a:solidFill>
              <a:srgbClr val="941751"/>
            </a:solidFill>
            <a:miter lim="400000"/>
          </a:ln>
        </p:spPr>
      </p:pic>
      <p:sp>
        <p:nvSpPr>
          <p:cNvPr id="752" name="Line"/>
          <p:cNvSpPr/>
          <p:nvPr/>
        </p:nvSpPr>
        <p:spPr>
          <a:xfrm>
            <a:off x="5918199" y="5274733"/>
            <a:ext cx="1986744" cy="1370741"/>
          </a:xfrm>
          <a:prstGeom prst="line">
            <a:avLst/>
          </a:prstGeom>
          <a:ln w="63500">
            <a:solidFill>
              <a:srgbClr val="941751"/>
            </a:solidFill>
            <a:prstDash val="sysDot"/>
            <a:miter lim="400000"/>
            <a:tailEnd type="triangle"/>
          </a:ln>
        </p:spPr>
        <p:txBody>
          <a:bodyPr lIns="50800" tIns="50800" rIns="50800" bIns="50800" anchor="ctr"/>
          <a:lstStyle/>
          <a:p>
            <a:pPr>
              <a:defRPr sz="2400"/>
            </a:pPr>
            <a:endParaRPr/>
          </a:p>
        </p:txBody>
      </p:sp>
    </p:spTree>
    <p:extLst>
      <p:ext uri="{BB962C8B-B14F-4D97-AF65-F5344CB8AC3E}">
        <p14:creationId xmlns:p14="http://schemas.microsoft.com/office/powerpoint/2010/main" val="169983954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19" name="1: Introduction - Why do spatial analysis?…"/>
          <p:cNvSpPr txBox="1"/>
          <p:nvPr/>
        </p:nvSpPr>
        <p:spPr>
          <a:xfrm>
            <a:off x="619603" y="1018116"/>
            <a:ext cx="11765593" cy="637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200" b="1">
                <a:solidFill>
                  <a:srgbClr val="FFFFFF"/>
                </a:solidFill>
                <a:latin typeface="Helvetica"/>
                <a:ea typeface="Helvetica"/>
                <a:cs typeface="Helvetica"/>
                <a:sym typeface="Helvetica"/>
              </a:defRPr>
            </a:pPr>
            <a:r>
              <a:t>1: Introduction - Why do spatial analysis?</a:t>
            </a:r>
          </a:p>
          <a:p>
            <a:pPr algn="l">
              <a:defRPr sz="3200" i="1">
                <a:solidFill>
                  <a:srgbClr val="FFFFFF"/>
                </a:solidFill>
                <a:latin typeface="Helvetica"/>
                <a:ea typeface="Helvetica"/>
                <a:cs typeface="Helvetica"/>
                <a:sym typeface="Helvetica"/>
              </a:defRPr>
            </a:pPr>
            <a:endParaRPr/>
          </a:p>
          <a:p>
            <a:pPr algn="l">
              <a:defRPr sz="3200">
                <a:solidFill>
                  <a:srgbClr val="FFFFFF"/>
                </a:solidFill>
              </a:defRPr>
            </a:pPr>
            <a:endParaRPr/>
          </a:p>
          <a:p>
            <a:pPr algn="l">
              <a:defRPr sz="3200" b="1">
                <a:solidFill>
                  <a:srgbClr val="FFFFFF"/>
                </a:solidFill>
                <a:latin typeface="Helvetica"/>
                <a:ea typeface="Helvetica"/>
                <a:cs typeface="Helvetica"/>
                <a:sym typeface="Helvetica"/>
              </a:defRPr>
            </a:pPr>
            <a:r>
              <a:t>2: Visualizing spatial data sets</a:t>
            </a:r>
          </a:p>
          <a:p>
            <a:pPr lvl="1" algn="l">
              <a:defRPr sz="3200">
                <a:solidFill>
                  <a:srgbClr val="FFFFFF"/>
                </a:solidFill>
              </a:defRPr>
            </a:pPr>
            <a:r>
              <a:t>Software</a:t>
            </a:r>
          </a:p>
          <a:p>
            <a:pPr lvl="1" algn="l">
              <a:defRPr sz="3200">
                <a:solidFill>
                  <a:srgbClr val="FFFFFF"/>
                </a:solidFill>
              </a:defRPr>
            </a:pPr>
            <a:r>
              <a:t>Different types of spatial data</a:t>
            </a:r>
          </a:p>
          <a:p>
            <a:pPr lvl="1" algn="l">
              <a:defRPr sz="3200">
                <a:solidFill>
                  <a:srgbClr val="FFFFFF"/>
                </a:solidFill>
              </a:defRPr>
            </a:pPr>
            <a:r>
              <a:t>Reading in and mapping</a:t>
            </a:r>
          </a:p>
          <a:p>
            <a:pPr lvl="1" algn="l">
              <a:defRPr sz="3200">
                <a:solidFill>
                  <a:srgbClr val="FFFFFF"/>
                </a:solidFill>
              </a:defRPr>
            </a:pPr>
            <a:endParaRPr/>
          </a:p>
          <a:p>
            <a:pPr algn="l">
              <a:defRPr sz="3200" b="1">
                <a:solidFill>
                  <a:srgbClr val="FFFFFF"/>
                </a:solidFill>
                <a:latin typeface="Helvetica"/>
                <a:ea typeface="Helvetica"/>
                <a:cs typeface="Helvetica"/>
                <a:sym typeface="Helvetica"/>
              </a:defRPr>
            </a:pPr>
            <a:r>
              <a:t>3: Exploratory data analysis</a:t>
            </a:r>
          </a:p>
          <a:p>
            <a:pPr lvl="1" algn="l">
              <a:defRPr sz="3200">
                <a:solidFill>
                  <a:srgbClr val="FFFFFF"/>
                </a:solidFill>
              </a:defRPr>
            </a:pPr>
            <a:r>
              <a:t>Mapping multiple sources of spatial data</a:t>
            </a:r>
          </a:p>
          <a:p>
            <a:pPr lvl="1" algn="l">
              <a:defRPr sz="3200">
                <a:solidFill>
                  <a:srgbClr val="FFFFFF"/>
                </a:solidFill>
              </a:defRPr>
            </a:pPr>
            <a:r>
              <a:t>Summary statistics</a:t>
            </a:r>
          </a:p>
          <a:p>
            <a:pPr lvl="1" algn="l">
              <a:defRPr sz="3200">
                <a:solidFill>
                  <a:srgbClr val="FFFFFF"/>
                </a:solidFill>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4" name="Screen Shot 2018-01-07 at 7.47.37 PM.png" descr="Screen Shot 2018-01-07 at 7.47.37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2574856"/>
            <a:ext cx="13004801" cy="6497644"/>
          </a:xfrm>
          <a:prstGeom prst="rect">
            <a:avLst/>
          </a:prstGeom>
          <a:ln w="12700">
            <a:miter lim="400000"/>
          </a:ln>
        </p:spPr>
      </p:pic>
      <p:sp>
        <p:nvSpPr>
          <p:cNvPr id="755" name="www.worldpop.org.uk"/>
          <p:cNvSpPr txBox="1"/>
          <p:nvPr/>
        </p:nvSpPr>
        <p:spPr>
          <a:xfrm>
            <a:off x="4222572" y="8938683"/>
            <a:ext cx="4559656"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www.worldpop.org.uk</a:t>
            </a:r>
          </a:p>
        </p:txBody>
      </p:sp>
      <p:sp>
        <p:nvSpPr>
          <p:cNvPr id="756" name="reading population raster data"/>
          <p:cNvSpPr txBox="1">
            <a:spLocks noGrp="1"/>
          </p:cNvSpPr>
          <p:nvPr>
            <p:ph type="title" idx="4294967295"/>
          </p:nvPr>
        </p:nvSpPr>
        <p:spPr>
          <a:prstGeom prst="rect">
            <a:avLst/>
          </a:prstGeom>
        </p:spPr>
        <p:txBody>
          <a:bodyPr/>
          <a:lstStyle>
            <a:lvl1pPr>
              <a:defRPr sz="6000"/>
            </a:lvl1pPr>
          </a:lstStyle>
          <a:p>
            <a:r>
              <a:t>reading population raster data</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2" name="Screen Shot 2018-01-08 at 9.58.00 AM.png" descr="Screen Shot 2018-01-08 at 9.58.00 AM.png"/>
          <p:cNvPicPr>
            <a:picLocks noChangeAspect="1"/>
          </p:cNvPicPr>
          <p:nvPr/>
        </p:nvPicPr>
        <p:blipFill>
          <a:blip r:embed="rId2"/>
          <a:stretch>
            <a:fillRect/>
          </a:stretch>
        </p:blipFill>
        <p:spPr>
          <a:xfrm>
            <a:off x="973261" y="2261327"/>
            <a:ext cx="10787344" cy="3528742"/>
          </a:xfrm>
          <a:prstGeom prst="rect">
            <a:avLst/>
          </a:prstGeom>
          <a:ln w="12700">
            <a:miter lim="400000"/>
          </a:ln>
        </p:spPr>
      </p:pic>
      <p:sp>
        <p:nvSpPr>
          <p:cNvPr id="763" name="reading population raster data"/>
          <p:cNvSpPr txBox="1">
            <a:spLocks noGrp="1"/>
          </p:cNvSpPr>
          <p:nvPr>
            <p:ph type="title" idx="4294967295"/>
          </p:nvPr>
        </p:nvSpPr>
        <p:spPr>
          <a:prstGeom prst="rect">
            <a:avLst/>
          </a:prstGeom>
        </p:spPr>
        <p:txBody>
          <a:bodyPr/>
          <a:lstStyle>
            <a:lvl1pPr>
              <a:defRPr sz="6000"/>
            </a:lvl1pPr>
          </a:lstStyle>
          <a:p>
            <a:r>
              <a:t>reading population raster data</a:t>
            </a:r>
          </a:p>
        </p:txBody>
      </p:sp>
      <p:sp>
        <p:nvSpPr>
          <p:cNvPr id="764" name="Libraries"/>
          <p:cNvSpPr txBox="1"/>
          <p:nvPr/>
        </p:nvSpPr>
        <p:spPr>
          <a:xfrm>
            <a:off x="5158291" y="2369864"/>
            <a:ext cx="1943151"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Libraries</a:t>
            </a:r>
          </a:p>
        </p:txBody>
      </p:sp>
      <p:sp>
        <p:nvSpPr>
          <p:cNvPr id="765" name="Line"/>
          <p:cNvSpPr/>
          <p:nvPr/>
        </p:nvSpPr>
        <p:spPr>
          <a:xfrm flipH="1">
            <a:off x="3462784" y="2379133"/>
            <a:ext cx="1710350" cy="400895"/>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66" name="Rectangle"/>
          <p:cNvSpPr/>
          <p:nvPr/>
        </p:nvSpPr>
        <p:spPr>
          <a:xfrm>
            <a:off x="952500" y="4144800"/>
            <a:ext cx="11099801" cy="2313187"/>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767" name="Read in file"/>
          <p:cNvSpPr txBox="1"/>
          <p:nvPr/>
        </p:nvSpPr>
        <p:spPr>
          <a:xfrm>
            <a:off x="9789125" y="4952143"/>
            <a:ext cx="245201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Read in file</a:t>
            </a:r>
          </a:p>
        </p:txBody>
      </p:sp>
      <p:sp>
        <p:nvSpPr>
          <p:cNvPr id="768" name="Line"/>
          <p:cNvSpPr/>
          <p:nvPr/>
        </p:nvSpPr>
        <p:spPr>
          <a:xfrm flipH="1" flipV="1">
            <a:off x="9247701" y="4077555"/>
            <a:ext cx="590566"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0" name="Screen Shot 2018-01-08 at 9.58.00 AM.png" descr="Screen Shot 2018-01-08 at 9.58.00 AM.png"/>
          <p:cNvPicPr>
            <a:picLocks noChangeAspect="1"/>
          </p:cNvPicPr>
          <p:nvPr/>
        </p:nvPicPr>
        <p:blipFill>
          <a:blip r:embed="rId2"/>
          <a:stretch>
            <a:fillRect/>
          </a:stretch>
        </p:blipFill>
        <p:spPr>
          <a:xfrm>
            <a:off x="973261" y="2261327"/>
            <a:ext cx="10787344" cy="3528742"/>
          </a:xfrm>
          <a:prstGeom prst="rect">
            <a:avLst/>
          </a:prstGeom>
          <a:ln w="12700">
            <a:miter lim="400000"/>
          </a:ln>
        </p:spPr>
      </p:pic>
      <p:sp>
        <p:nvSpPr>
          <p:cNvPr id="771" name="reading population raster data"/>
          <p:cNvSpPr txBox="1">
            <a:spLocks noGrp="1"/>
          </p:cNvSpPr>
          <p:nvPr>
            <p:ph type="title" idx="4294967295"/>
          </p:nvPr>
        </p:nvSpPr>
        <p:spPr>
          <a:prstGeom prst="rect">
            <a:avLst/>
          </a:prstGeom>
        </p:spPr>
        <p:txBody>
          <a:bodyPr/>
          <a:lstStyle>
            <a:lvl1pPr>
              <a:defRPr sz="6000"/>
            </a:lvl1pPr>
          </a:lstStyle>
          <a:p>
            <a:r>
              <a:t>reading population raster data</a:t>
            </a:r>
          </a:p>
        </p:txBody>
      </p:sp>
      <p:sp>
        <p:nvSpPr>
          <p:cNvPr id="772" name="Libraries"/>
          <p:cNvSpPr txBox="1"/>
          <p:nvPr/>
        </p:nvSpPr>
        <p:spPr>
          <a:xfrm>
            <a:off x="5158291" y="2369864"/>
            <a:ext cx="1943151"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Libraries</a:t>
            </a:r>
          </a:p>
        </p:txBody>
      </p:sp>
      <p:sp>
        <p:nvSpPr>
          <p:cNvPr id="773" name="Line"/>
          <p:cNvSpPr/>
          <p:nvPr/>
        </p:nvSpPr>
        <p:spPr>
          <a:xfrm flipH="1">
            <a:off x="3462784" y="2379133"/>
            <a:ext cx="1710350" cy="400895"/>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74" name="Rectangle"/>
          <p:cNvSpPr/>
          <p:nvPr/>
        </p:nvSpPr>
        <p:spPr>
          <a:xfrm>
            <a:off x="952500" y="4940667"/>
            <a:ext cx="11099801" cy="2313187"/>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775" name="Plotting"/>
          <p:cNvSpPr txBox="1"/>
          <p:nvPr/>
        </p:nvSpPr>
        <p:spPr>
          <a:xfrm>
            <a:off x="4641697" y="5941483"/>
            <a:ext cx="168940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776" name="Line"/>
          <p:cNvSpPr/>
          <p:nvPr/>
        </p:nvSpPr>
        <p:spPr>
          <a:xfrm flipH="1" flipV="1">
            <a:off x="4040701" y="5049962"/>
            <a:ext cx="590566"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77" name="Read in file"/>
          <p:cNvSpPr txBox="1"/>
          <p:nvPr/>
        </p:nvSpPr>
        <p:spPr>
          <a:xfrm>
            <a:off x="9789125" y="4952143"/>
            <a:ext cx="245201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Read in file</a:t>
            </a:r>
          </a:p>
        </p:txBody>
      </p:sp>
      <p:sp>
        <p:nvSpPr>
          <p:cNvPr id="778" name="Line"/>
          <p:cNvSpPr/>
          <p:nvPr/>
        </p:nvSpPr>
        <p:spPr>
          <a:xfrm flipH="1" flipV="1">
            <a:off x="9247701" y="4077555"/>
            <a:ext cx="590566"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0" name="Screen Shot 2018-01-08 at 9.58.00 AM.png" descr="Screen Shot 2018-01-08 at 9.58.00 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08670" y="2133798"/>
            <a:ext cx="10787344" cy="1590405"/>
          </a:xfrm>
          <a:prstGeom prst="rect">
            <a:avLst/>
          </a:prstGeom>
          <a:ln w="12700">
            <a:miter lim="400000"/>
          </a:ln>
        </p:spPr>
      </p:pic>
      <p:sp>
        <p:nvSpPr>
          <p:cNvPr id="781" name="reading population raster data"/>
          <p:cNvSpPr txBox="1">
            <a:spLocks noGrp="1"/>
          </p:cNvSpPr>
          <p:nvPr>
            <p:ph type="title" idx="4294967295"/>
          </p:nvPr>
        </p:nvSpPr>
        <p:spPr>
          <a:prstGeom prst="rect">
            <a:avLst/>
          </a:prstGeom>
        </p:spPr>
        <p:txBody>
          <a:bodyPr/>
          <a:lstStyle>
            <a:lvl1pPr>
              <a:defRPr sz="6000"/>
            </a:lvl1pPr>
          </a:lstStyle>
          <a:p>
            <a:r>
              <a:t>reading population raster data</a:t>
            </a:r>
          </a:p>
        </p:txBody>
      </p:sp>
      <p:sp>
        <p:nvSpPr>
          <p:cNvPr id="782" name="Rectangle"/>
          <p:cNvSpPr/>
          <p:nvPr/>
        </p:nvSpPr>
        <p:spPr>
          <a:xfrm>
            <a:off x="952500" y="2824000"/>
            <a:ext cx="11099801" cy="2313187"/>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783" name="Plotting"/>
          <p:cNvSpPr txBox="1"/>
          <p:nvPr/>
        </p:nvSpPr>
        <p:spPr>
          <a:xfrm>
            <a:off x="4777105" y="3875616"/>
            <a:ext cx="168940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784" name="Line"/>
          <p:cNvSpPr/>
          <p:nvPr/>
        </p:nvSpPr>
        <p:spPr>
          <a:xfrm flipH="1" flipV="1">
            <a:off x="4176109" y="2984095"/>
            <a:ext cx="590567"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pic>
        <p:nvPicPr>
          <p:cNvPr id="785" name="RasterImagesPreg.jpeg" descr="RasterImagesPreg.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874627" y="2881246"/>
            <a:ext cx="4791538" cy="6700113"/>
          </a:xfrm>
          <a:prstGeom prst="rect">
            <a:avLst/>
          </a:prstGeom>
          <a:ln w="50800">
            <a:solidFill>
              <a:srgbClr val="941751"/>
            </a:solidFill>
            <a:miter lim="400000"/>
          </a:ln>
        </p:spPr>
      </p:pic>
      <p:sp>
        <p:nvSpPr>
          <p:cNvPr id="786" name="Line"/>
          <p:cNvSpPr/>
          <p:nvPr/>
        </p:nvSpPr>
        <p:spPr>
          <a:xfrm>
            <a:off x="5816599" y="2887133"/>
            <a:ext cx="1714551" cy="2294481"/>
          </a:xfrm>
          <a:prstGeom prst="line">
            <a:avLst/>
          </a:prstGeom>
          <a:ln w="63500">
            <a:solidFill>
              <a:srgbClr val="941751"/>
            </a:solidFill>
            <a:prstDash val="sysDot"/>
            <a:miter lim="400000"/>
            <a:tailEnd type="triangle"/>
          </a:ln>
        </p:spPr>
        <p:txBody>
          <a:bodyPr lIns="50800" tIns="50800" rIns="50800" bIns="50800" anchor="ctr"/>
          <a:lstStyle/>
          <a:p>
            <a:pPr>
              <a:defRPr sz="2400"/>
            </a:pPr>
            <a:endParaRPr/>
          </a:p>
        </p:txBody>
      </p:sp>
      <p:pic>
        <p:nvPicPr>
          <p:cNvPr id="787" name="RasterImagesPreg.jpeg" descr="RasterImagesPreg.jpe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812914" y="2881246"/>
            <a:ext cx="4914834" cy="6700114"/>
          </a:xfrm>
          <a:prstGeom prst="rect">
            <a:avLst/>
          </a:prstGeom>
          <a:ln w="50800">
            <a:solidFill>
              <a:srgbClr val="941751"/>
            </a:solidFill>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9" name="Screen Shot 2018-01-08 at 9.58.00 AM.png" descr="Screen Shot 2018-01-08 at 9.58.00 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08670" y="2133798"/>
            <a:ext cx="10787344" cy="1590405"/>
          </a:xfrm>
          <a:prstGeom prst="rect">
            <a:avLst/>
          </a:prstGeom>
          <a:ln w="12700">
            <a:miter lim="400000"/>
          </a:ln>
        </p:spPr>
      </p:pic>
      <p:sp>
        <p:nvSpPr>
          <p:cNvPr id="790" name="reading population raster data"/>
          <p:cNvSpPr txBox="1">
            <a:spLocks noGrp="1"/>
          </p:cNvSpPr>
          <p:nvPr>
            <p:ph type="title" idx="4294967295"/>
          </p:nvPr>
        </p:nvSpPr>
        <p:spPr>
          <a:prstGeom prst="rect">
            <a:avLst/>
          </a:prstGeom>
        </p:spPr>
        <p:txBody>
          <a:bodyPr/>
          <a:lstStyle>
            <a:lvl1pPr>
              <a:defRPr sz="6000"/>
            </a:lvl1pPr>
          </a:lstStyle>
          <a:p>
            <a:r>
              <a:t>reading population raster data</a:t>
            </a:r>
          </a:p>
        </p:txBody>
      </p:sp>
      <p:sp>
        <p:nvSpPr>
          <p:cNvPr id="791" name="Rectangle"/>
          <p:cNvSpPr/>
          <p:nvPr/>
        </p:nvSpPr>
        <p:spPr>
          <a:xfrm>
            <a:off x="952500" y="3192631"/>
            <a:ext cx="11099801" cy="1944556"/>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792" name="Plotting"/>
          <p:cNvSpPr txBox="1"/>
          <p:nvPr/>
        </p:nvSpPr>
        <p:spPr>
          <a:xfrm>
            <a:off x="4777105" y="3875616"/>
            <a:ext cx="1689406"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793" name="Line"/>
          <p:cNvSpPr/>
          <p:nvPr/>
        </p:nvSpPr>
        <p:spPr>
          <a:xfrm flipH="1" flipV="1">
            <a:off x="4176109" y="2984095"/>
            <a:ext cx="590567" cy="900791"/>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794" name="Line"/>
          <p:cNvSpPr/>
          <p:nvPr/>
        </p:nvSpPr>
        <p:spPr>
          <a:xfrm>
            <a:off x="6476999" y="3239529"/>
            <a:ext cx="1241462" cy="1241461"/>
          </a:xfrm>
          <a:prstGeom prst="line">
            <a:avLst/>
          </a:prstGeom>
          <a:ln w="63500">
            <a:solidFill>
              <a:srgbClr val="941751"/>
            </a:solidFill>
            <a:prstDash val="sysDot"/>
            <a:miter lim="400000"/>
            <a:tailEnd type="triangle"/>
          </a:ln>
        </p:spPr>
        <p:txBody>
          <a:bodyPr lIns="50800" tIns="50800" rIns="50800" bIns="50800" anchor="ctr"/>
          <a:lstStyle/>
          <a:p>
            <a:pPr>
              <a:defRPr sz="2400"/>
            </a:pPr>
            <a:endParaRPr/>
          </a:p>
        </p:txBody>
      </p:sp>
      <p:pic>
        <p:nvPicPr>
          <p:cNvPr id="795" name="RasterImagesPreg.jpeg" descr="RasterImagesPreg.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812914" y="2881246"/>
            <a:ext cx="4914834" cy="6700114"/>
          </a:xfrm>
          <a:prstGeom prst="rect">
            <a:avLst/>
          </a:prstGeom>
          <a:ln w="50800">
            <a:solidFill>
              <a:srgbClr val="941751"/>
            </a:solidFill>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Screen Shot 2018-01-08 at 9.58.00 AM.png" descr="Screen Shot 2018-01-08 at 9.58.00 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08670" y="2133798"/>
            <a:ext cx="10787344" cy="1590405"/>
          </a:xfrm>
          <a:prstGeom prst="rect">
            <a:avLst/>
          </a:prstGeom>
          <a:ln w="12700">
            <a:miter lim="400000"/>
          </a:ln>
        </p:spPr>
      </p:pic>
      <p:sp>
        <p:nvSpPr>
          <p:cNvPr id="798" name="reading population raster data"/>
          <p:cNvSpPr txBox="1">
            <a:spLocks noGrp="1"/>
          </p:cNvSpPr>
          <p:nvPr>
            <p:ph type="title" idx="4294967295"/>
          </p:nvPr>
        </p:nvSpPr>
        <p:spPr>
          <a:prstGeom prst="rect">
            <a:avLst/>
          </a:prstGeom>
        </p:spPr>
        <p:txBody>
          <a:bodyPr/>
          <a:lstStyle>
            <a:lvl1pPr>
              <a:defRPr sz="6000"/>
            </a:lvl1pPr>
          </a:lstStyle>
          <a:p>
            <a:r>
              <a:t>reading population raster data</a:t>
            </a:r>
          </a:p>
        </p:txBody>
      </p:sp>
      <p:sp>
        <p:nvSpPr>
          <p:cNvPr id="799" name="Rectangle"/>
          <p:cNvSpPr/>
          <p:nvPr/>
        </p:nvSpPr>
        <p:spPr>
          <a:xfrm>
            <a:off x="952500" y="3546908"/>
            <a:ext cx="11099801" cy="1590279"/>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800" name="Plotting"/>
          <p:cNvSpPr txBox="1"/>
          <p:nvPr/>
        </p:nvSpPr>
        <p:spPr>
          <a:xfrm>
            <a:off x="4670690" y="4425858"/>
            <a:ext cx="1689405" cy="698501"/>
          </a:xfrm>
          <a:prstGeom prst="rect">
            <a:avLst/>
          </a:prstGeom>
          <a:solidFill>
            <a:srgbClr val="FFFFFF"/>
          </a:solidFill>
          <a:ln w="50800">
            <a:solidFill>
              <a:srgbClr val="009193"/>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Plotting</a:t>
            </a:r>
          </a:p>
        </p:txBody>
      </p:sp>
      <p:sp>
        <p:nvSpPr>
          <p:cNvPr id="801" name="Line"/>
          <p:cNvSpPr/>
          <p:nvPr/>
        </p:nvSpPr>
        <p:spPr>
          <a:xfrm flipH="1" flipV="1">
            <a:off x="4069694" y="3534337"/>
            <a:ext cx="590566" cy="900790"/>
          </a:xfrm>
          <a:prstGeom prst="line">
            <a:avLst/>
          </a:prstGeom>
          <a:ln w="50800">
            <a:solidFill>
              <a:srgbClr val="009193"/>
            </a:solidFill>
            <a:miter lim="400000"/>
            <a:tailEnd type="triangle"/>
          </a:ln>
        </p:spPr>
        <p:txBody>
          <a:bodyPr lIns="50800" tIns="50800" rIns="50800" bIns="50800" anchor="ctr"/>
          <a:lstStyle/>
          <a:p>
            <a:pPr>
              <a:defRPr sz="2400"/>
            </a:pPr>
            <a:endParaRPr/>
          </a:p>
        </p:txBody>
      </p:sp>
      <p:sp>
        <p:nvSpPr>
          <p:cNvPr id="802" name="Line"/>
          <p:cNvSpPr/>
          <p:nvPr/>
        </p:nvSpPr>
        <p:spPr>
          <a:xfrm>
            <a:off x="6476999" y="3239529"/>
            <a:ext cx="1241462" cy="1241461"/>
          </a:xfrm>
          <a:prstGeom prst="line">
            <a:avLst/>
          </a:prstGeom>
          <a:ln w="63500">
            <a:solidFill>
              <a:srgbClr val="941751"/>
            </a:solidFill>
            <a:prstDash val="sysDot"/>
            <a:miter lim="400000"/>
            <a:tailEnd type="triangle"/>
          </a:ln>
        </p:spPr>
        <p:txBody>
          <a:bodyPr lIns="50800" tIns="50800" rIns="50800" bIns="50800" anchor="ctr"/>
          <a:lstStyle/>
          <a:p>
            <a:pPr>
              <a:defRPr sz="2400"/>
            </a:pPr>
            <a:endParaRPr/>
          </a:p>
        </p:txBody>
      </p:sp>
      <p:pic>
        <p:nvPicPr>
          <p:cNvPr id="803" name="RasterImagesPreg.jpeg" descr="RasterImagesPreg.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810500" y="2881246"/>
            <a:ext cx="4867341" cy="6700114"/>
          </a:xfrm>
          <a:prstGeom prst="rect">
            <a:avLst/>
          </a:prstGeom>
          <a:ln w="50800">
            <a:solidFill>
              <a:srgbClr val="941751"/>
            </a:solidFill>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5" name="Screen Shot 2018-01-08 at 10.02.20 AM.png" descr="Screen Shot 2018-01-08 at 10.02.20 AM.png"/>
          <p:cNvPicPr>
            <a:picLocks noChangeAspect="1"/>
          </p:cNvPicPr>
          <p:nvPr/>
        </p:nvPicPr>
        <p:blipFill>
          <a:blip r:embed="rId2"/>
          <a:stretch>
            <a:fillRect/>
          </a:stretch>
        </p:blipFill>
        <p:spPr>
          <a:xfrm>
            <a:off x="2327071" y="2083064"/>
            <a:ext cx="8350658" cy="2907818"/>
          </a:xfrm>
          <a:prstGeom prst="rect">
            <a:avLst/>
          </a:prstGeom>
          <a:ln w="12700">
            <a:miter lim="400000"/>
          </a:ln>
        </p:spPr>
      </p:pic>
      <p:sp>
        <p:nvSpPr>
          <p:cNvPr id="806" name="Rectangle"/>
          <p:cNvSpPr/>
          <p:nvPr/>
        </p:nvSpPr>
        <p:spPr>
          <a:xfrm>
            <a:off x="952500" y="2741834"/>
            <a:ext cx="11099801" cy="2352808"/>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807" name="combining raster and shapefiles"/>
          <p:cNvSpPr txBox="1">
            <a:spLocks noGrp="1"/>
          </p:cNvSpPr>
          <p:nvPr>
            <p:ph type="title" idx="4294967295"/>
          </p:nvPr>
        </p:nvSpPr>
        <p:spPr>
          <a:prstGeom prst="rect">
            <a:avLst/>
          </a:prstGeom>
        </p:spPr>
        <p:txBody>
          <a:bodyPr/>
          <a:lstStyle>
            <a:lvl1pPr>
              <a:defRPr sz="6000"/>
            </a:lvl1pPr>
          </a:lstStyle>
          <a:p>
            <a:r>
              <a:t>combining raster and shapefiles</a:t>
            </a:r>
          </a:p>
        </p:txBody>
      </p:sp>
      <p:sp>
        <p:nvSpPr>
          <p:cNvPr id="808" name="Rectangle"/>
          <p:cNvSpPr/>
          <p:nvPr/>
        </p:nvSpPr>
        <p:spPr>
          <a:xfrm>
            <a:off x="1138766" y="6036108"/>
            <a:ext cx="11099801" cy="1590279"/>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pic>
        <p:nvPicPr>
          <p:cNvPr id="809" name="MadaShpAndTwoRasters.jpeg" descr="MadaShpAndTwoRasters.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51144" y="4946054"/>
            <a:ext cx="2242359" cy="4705900"/>
          </a:xfrm>
          <a:prstGeom prst="rect">
            <a:avLst/>
          </a:prstGeom>
          <a:ln w="50800">
            <a:solidFill>
              <a:srgbClr val="941751"/>
            </a:solidFill>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Screen Shot 2018-01-08 at 10.02.20 AM.png" descr="Screen Shot 2018-01-08 at 10.02.20 AM.png"/>
          <p:cNvPicPr>
            <a:picLocks noChangeAspect="1"/>
          </p:cNvPicPr>
          <p:nvPr/>
        </p:nvPicPr>
        <p:blipFill>
          <a:blip r:embed="rId2"/>
          <a:stretch>
            <a:fillRect/>
          </a:stretch>
        </p:blipFill>
        <p:spPr>
          <a:xfrm>
            <a:off x="2327071" y="2083064"/>
            <a:ext cx="8350658" cy="2907818"/>
          </a:xfrm>
          <a:prstGeom prst="rect">
            <a:avLst/>
          </a:prstGeom>
          <a:ln w="12700">
            <a:miter lim="400000"/>
          </a:ln>
        </p:spPr>
      </p:pic>
      <p:sp>
        <p:nvSpPr>
          <p:cNvPr id="812" name="Rectangle"/>
          <p:cNvSpPr/>
          <p:nvPr/>
        </p:nvSpPr>
        <p:spPr>
          <a:xfrm>
            <a:off x="952500" y="3738774"/>
            <a:ext cx="11099801" cy="1262735"/>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813" name="combining raster and shapefiles"/>
          <p:cNvSpPr txBox="1">
            <a:spLocks noGrp="1"/>
          </p:cNvSpPr>
          <p:nvPr>
            <p:ph type="title" idx="4294967295"/>
          </p:nvPr>
        </p:nvSpPr>
        <p:spPr>
          <a:prstGeom prst="rect">
            <a:avLst/>
          </a:prstGeom>
        </p:spPr>
        <p:txBody>
          <a:bodyPr/>
          <a:lstStyle>
            <a:lvl1pPr>
              <a:defRPr sz="6000"/>
            </a:lvl1pPr>
          </a:lstStyle>
          <a:p>
            <a:r>
              <a:t>combining raster and shapefiles</a:t>
            </a:r>
          </a:p>
        </p:txBody>
      </p:sp>
      <p:sp>
        <p:nvSpPr>
          <p:cNvPr id="814" name="Rectangle"/>
          <p:cNvSpPr/>
          <p:nvPr/>
        </p:nvSpPr>
        <p:spPr>
          <a:xfrm>
            <a:off x="1138766" y="6036108"/>
            <a:ext cx="11099801" cy="1590279"/>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pic>
        <p:nvPicPr>
          <p:cNvPr id="815" name="MadaShpAndTwoRasters.jpeg" descr="MadaShpAndTwoRasters.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51144" y="4946054"/>
            <a:ext cx="2242359" cy="4705900"/>
          </a:xfrm>
          <a:prstGeom prst="rect">
            <a:avLst/>
          </a:prstGeom>
          <a:ln w="50800">
            <a:solidFill>
              <a:srgbClr val="941751"/>
            </a:solidFill>
            <a:miter lim="400000"/>
          </a:ln>
        </p:spPr>
      </p:pic>
      <p:pic>
        <p:nvPicPr>
          <p:cNvPr id="816" name="MadaShpAndTwoRasters.jpeg" descr="MadaShpAndTwoRasters.jpe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196754" y="4946054"/>
            <a:ext cx="3434572" cy="4705900"/>
          </a:xfrm>
          <a:prstGeom prst="rect">
            <a:avLst/>
          </a:prstGeom>
          <a:ln w="50800">
            <a:solidFill>
              <a:srgbClr val="941751"/>
            </a:solidFill>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8" name="Screen Shot 2018-01-08 at 10.02.20 AM.png" descr="Screen Shot 2018-01-08 at 10.02.20 AM.png"/>
          <p:cNvPicPr>
            <a:picLocks noChangeAspect="1"/>
          </p:cNvPicPr>
          <p:nvPr/>
        </p:nvPicPr>
        <p:blipFill>
          <a:blip r:embed="rId2"/>
          <a:stretch>
            <a:fillRect/>
          </a:stretch>
        </p:blipFill>
        <p:spPr>
          <a:xfrm>
            <a:off x="2327071" y="2083064"/>
            <a:ext cx="8350658" cy="2907818"/>
          </a:xfrm>
          <a:prstGeom prst="rect">
            <a:avLst/>
          </a:prstGeom>
          <a:ln w="12700">
            <a:miter lim="400000"/>
          </a:ln>
        </p:spPr>
      </p:pic>
      <p:sp>
        <p:nvSpPr>
          <p:cNvPr id="819" name="combining raster and shapefiles"/>
          <p:cNvSpPr txBox="1">
            <a:spLocks noGrp="1"/>
          </p:cNvSpPr>
          <p:nvPr>
            <p:ph type="title" idx="4294967295"/>
          </p:nvPr>
        </p:nvSpPr>
        <p:spPr>
          <a:prstGeom prst="rect">
            <a:avLst/>
          </a:prstGeom>
        </p:spPr>
        <p:txBody>
          <a:bodyPr/>
          <a:lstStyle>
            <a:lvl1pPr>
              <a:defRPr sz="6000"/>
            </a:lvl1pPr>
          </a:lstStyle>
          <a:p>
            <a:r>
              <a:t>combining raster and shapefiles</a:t>
            </a:r>
          </a:p>
        </p:txBody>
      </p:sp>
      <p:sp>
        <p:nvSpPr>
          <p:cNvPr id="820" name="Rectangle"/>
          <p:cNvSpPr/>
          <p:nvPr/>
        </p:nvSpPr>
        <p:spPr>
          <a:xfrm>
            <a:off x="1138766" y="6036108"/>
            <a:ext cx="11099801" cy="1590279"/>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pic>
        <p:nvPicPr>
          <p:cNvPr id="821" name="MadaShpAndTwoRasters.jpeg" descr="MadaShpAndTwoRasters.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51144" y="4946054"/>
            <a:ext cx="2242359" cy="4705900"/>
          </a:xfrm>
          <a:prstGeom prst="rect">
            <a:avLst/>
          </a:prstGeom>
          <a:ln w="50800">
            <a:solidFill>
              <a:srgbClr val="941751"/>
            </a:solidFill>
            <a:miter lim="400000"/>
          </a:ln>
        </p:spPr>
      </p:pic>
      <p:pic>
        <p:nvPicPr>
          <p:cNvPr id="822" name="MadaShpAndTwoRasters.jpeg" descr="MadaShpAndTwoRasters.jpe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196754" y="4946054"/>
            <a:ext cx="3434572" cy="4705900"/>
          </a:xfrm>
          <a:prstGeom prst="rect">
            <a:avLst/>
          </a:prstGeom>
          <a:ln w="50800">
            <a:solidFill>
              <a:srgbClr val="941751"/>
            </a:solidFill>
            <a:miter lim="400000"/>
          </a:ln>
        </p:spPr>
      </p:pic>
      <p:pic>
        <p:nvPicPr>
          <p:cNvPr id="823" name="MadaShpAndTwoRasters.jpeg" descr="MadaShpAndTwoRasters.jpe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7834576" y="4946054"/>
            <a:ext cx="3418896" cy="4705900"/>
          </a:xfrm>
          <a:prstGeom prst="rect">
            <a:avLst/>
          </a:prstGeom>
          <a:ln w="50800">
            <a:solidFill>
              <a:srgbClr val="941751"/>
            </a:solidFill>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825" name="1: Introduction - Why do spatial analysis?…"/>
          <p:cNvSpPr txBox="1"/>
          <p:nvPr/>
        </p:nvSpPr>
        <p:spPr>
          <a:xfrm>
            <a:off x="619603" y="1018116"/>
            <a:ext cx="11765593" cy="6375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200" b="1">
                <a:solidFill>
                  <a:srgbClr val="FFFFFF"/>
                </a:solidFill>
                <a:latin typeface="Helvetica"/>
                <a:ea typeface="Helvetica"/>
                <a:cs typeface="Helvetica"/>
                <a:sym typeface="Helvetica"/>
              </a:defRPr>
            </a:pPr>
            <a:r>
              <a:t>1: Introduction - Why do spatial analysis?</a:t>
            </a:r>
          </a:p>
          <a:p>
            <a:pPr algn="l">
              <a:defRPr sz="3200" i="1">
                <a:solidFill>
                  <a:srgbClr val="FFFFFF"/>
                </a:solidFill>
                <a:latin typeface="Helvetica"/>
                <a:ea typeface="Helvetica"/>
                <a:cs typeface="Helvetica"/>
                <a:sym typeface="Helvetica"/>
              </a:defRPr>
            </a:pPr>
            <a:r>
              <a:t>Ino râ azontsika avy amin’ny ‘spatial analysis’?</a:t>
            </a:r>
          </a:p>
          <a:p>
            <a:pPr algn="l">
              <a:defRPr sz="3200">
                <a:solidFill>
                  <a:srgbClr val="FFFFFF"/>
                </a:solidFill>
              </a:defRPr>
            </a:pPr>
            <a:endParaRPr/>
          </a:p>
          <a:p>
            <a:pPr algn="l">
              <a:defRPr sz="3200" b="1">
                <a:solidFill>
                  <a:srgbClr val="FFFFFF"/>
                </a:solidFill>
                <a:latin typeface="Helvetica"/>
                <a:ea typeface="Helvetica"/>
                <a:cs typeface="Helvetica"/>
                <a:sym typeface="Helvetica"/>
              </a:defRPr>
            </a:pPr>
            <a:r>
              <a:t>2: Visualizing spatial data sets</a:t>
            </a:r>
          </a:p>
          <a:p>
            <a:pPr lvl="1" algn="l">
              <a:defRPr sz="3200">
                <a:solidFill>
                  <a:srgbClr val="FFFFFF"/>
                </a:solidFill>
              </a:defRPr>
            </a:pPr>
            <a:r>
              <a:t>Software</a:t>
            </a:r>
          </a:p>
          <a:p>
            <a:pPr lvl="1" algn="l">
              <a:defRPr sz="3200">
                <a:solidFill>
                  <a:srgbClr val="FFFFFF"/>
                </a:solidFill>
              </a:defRPr>
            </a:pPr>
            <a:r>
              <a:t>Different types of spatial data</a:t>
            </a:r>
          </a:p>
          <a:p>
            <a:pPr lvl="1" algn="l">
              <a:defRPr sz="3200">
                <a:solidFill>
                  <a:srgbClr val="FFFFFF"/>
                </a:solidFill>
              </a:defRPr>
            </a:pPr>
            <a:r>
              <a:t>Reading in and mapping</a:t>
            </a:r>
          </a:p>
          <a:p>
            <a:pPr lvl="1" algn="l">
              <a:defRPr sz="3200">
                <a:solidFill>
                  <a:srgbClr val="FFFFFF"/>
                </a:solidFill>
              </a:defRPr>
            </a:pPr>
            <a:endParaRPr/>
          </a:p>
          <a:p>
            <a:pPr algn="l">
              <a:defRPr sz="3200" b="1">
                <a:solidFill>
                  <a:srgbClr val="FFFFFF"/>
                </a:solidFill>
                <a:latin typeface="Helvetica"/>
                <a:ea typeface="Helvetica"/>
                <a:cs typeface="Helvetica"/>
                <a:sym typeface="Helvetica"/>
              </a:defRPr>
            </a:pPr>
            <a:r>
              <a:t>3: Exploratory data analysis</a:t>
            </a:r>
          </a:p>
          <a:p>
            <a:pPr lvl="1" algn="l">
              <a:defRPr sz="3200">
                <a:solidFill>
                  <a:srgbClr val="FFFFFF"/>
                </a:solidFill>
              </a:defRPr>
            </a:pPr>
            <a:r>
              <a:t>Mapping multiple sources of spatial data</a:t>
            </a:r>
          </a:p>
          <a:p>
            <a:pPr lvl="1" algn="l">
              <a:defRPr sz="3200">
                <a:solidFill>
                  <a:srgbClr val="FFFFFF"/>
                </a:solidFill>
              </a:defRPr>
            </a:pPr>
            <a:r>
              <a:t>Summary statistics</a:t>
            </a:r>
          </a:p>
          <a:p>
            <a:pPr lvl="1" algn="l">
              <a:defRPr sz="3200">
                <a:solidFill>
                  <a:srgbClr val="FFFFFF"/>
                </a:solidFill>
              </a:defRPr>
            </a:pPr>
            <a:endParaRPr/>
          </a:p>
        </p:txBody>
      </p:sp>
      <p:sp>
        <p:nvSpPr>
          <p:cNvPr id="826" name="Rounded Rectangle"/>
          <p:cNvSpPr/>
          <p:nvPr/>
        </p:nvSpPr>
        <p:spPr>
          <a:xfrm>
            <a:off x="482600" y="4766733"/>
            <a:ext cx="10460964" cy="1799631"/>
          </a:xfrm>
          <a:prstGeom prst="roundRect">
            <a:avLst>
              <a:gd name="adj" fmla="val 10586"/>
            </a:avLst>
          </a:prstGeom>
          <a:ln w="38100">
            <a:solidFill>
              <a:srgbClr val="FFFFFF"/>
            </a:solidFill>
            <a:miter lim="400000"/>
          </a:ln>
        </p:spPr>
        <p:txBody>
          <a:bodyPr lIns="50800" tIns="50800" rIns="50800" bIns="50800" anchor="ctr"/>
          <a:lstStyle/>
          <a:p>
            <a:pPr>
              <a:defRPr sz="2400"/>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21"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22" name="Introduction - Why do spatial analysis?"/>
          <p:cNvSpPr txBox="1"/>
          <p:nvPr/>
        </p:nvSpPr>
        <p:spPr>
          <a:xfrm>
            <a:off x="1003597" y="770764"/>
            <a:ext cx="8387687"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3500" b="1">
                <a:solidFill>
                  <a:srgbClr val="FFFFFF"/>
                </a:solidFill>
                <a:latin typeface="Helvetica"/>
                <a:ea typeface="Helvetica"/>
                <a:cs typeface="Helvetica"/>
                <a:sym typeface="Helvetica"/>
              </a:defRPr>
            </a:lvl1pPr>
          </a:lstStyle>
          <a:p>
            <a:r>
              <a:t>Introduction - Why do spatial analysis?</a:t>
            </a:r>
          </a:p>
        </p:txBody>
      </p:sp>
      <p:sp>
        <p:nvSpPr>
          <p:cNvPr id="623" name="Exploratory Data Analysis"/>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Exploratory Data Analysis</a:t>
            </a:r>
          </a:p>
        </p:txBody>
      </p:sp>
      <p:sp>
        <p:nvSpPr>
          <p:cNvPr id="624" name="Better describe or…"/>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b="1">
                <a:solidFill>
                  <a:srgbClr val="FFFFFF"/>
                </a:solidFill>
                <a:latin typeface="Helvetica"/>
                <a:ea typeface="Helvetica"/>
                <a:cs typeface="Helvetica"/>
                <a:sym typeface="Helvetica"/>
              </a:defRPr>
            </a:pPr>
            <a:r>
              <a:t>Better describe or </a:t>
            </a:r>
          </a:p>
          <a:p>
            <a:pPr>
              <a:defRPr sz="3200" b="1">
                <a:solidFill>
                  <a:srgbClr val="FFFFFF"/>
                </a:solidFill>
                <a:latin typeface="Helvetica"/>
                <a:ea typeface="Helvetica"/>
                <a:cs typeface="Helvetica"/>
                <a:sym typeface="Helvetica"/>
              </a:defRPr>
            </a:pPr>
            <a:r>
              <a:t>visualize a system</a:t>
            </a:r>
          </a:p>
        </p:txBody>
      </p:sp>
      <p:sp>
        <p:nvSpPr>
          <p:cNvPr id="625"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 name="exploratory data analysis of point process data"/>
          <p:cNvSpPr txBox="1">
            <a:spLocks noGrp="1"/>
          </p:cNvSpPr>
          <p:nvPr>
            <p:ph type="title" idx="4294967295"/>
          </p:nvPr>
        </p:nvSpPr>
        <p:spPr>
          <a:prstGeom prst="rect">
            <a:avLst/>
          </a:prstGeom>
        </p:spPr>
        <p:txBody>
          <a:bodyPr/>
          <a:lstStyle>
            <a:lvl1pPr>
              <a:defRPr sz="6000"/>
            </a:lvl1pPr>
          </a:lstStyle>
          <a:p>
            <a:r>
              <a:t>exploratory data analysis of point process data</a:t>
            </a:r>
          </a:p>
        </p:txBody>
      </p:sp>
      <p:pic>
        <p:nvPicPr>
          <p:cNvPr id="833" name="Screen Shot 2018-01-08 at 10.18.48 AM.png" descr="Screen Shot 2018-01-08 at 10.18.48 AM.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176932" y="2381845"/>
            <a:ext cx="10959500" cy="3128141"/>
          </a:xfrm>
          <a:prstGeom prst="rect">
            <a:avLst/>
          </a:prstGeom>
          <a:ln w="12700">
            <a:miter lim="400000"/>
          </a:ln>
        </p:spPr>
      </p:pic>
      <p:pic>
        <p:nvPicPr>
          <p:cNvPr id="834" name="Streets.jpeg" descr="Streets.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369740" y="5156861"/>
            <a:ext cx="8265290" cy="482226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 name="Key Concepts…"/>
          <p:cNvSpPr txBox="1"/>
          <p:nvPr/>
        </p:nvSpPr>
        <p:spPr>
          <a:xfrm>
            <a:off x="1449746" y="789516"/>
            <a:ext cx="10432009" cy="788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defRPr b="1">
                <a:latin typeface="Helvetica"/>
                <a:ea typeface="Helvetica"/>
                <a:cs typeface="Helvetica"/>
                <a:sym typeface="Helvetica"/>
              </a:defRPr>
            </a:pPr>
            <a:r>
              <a:t>Key Concepts</a:t>
            </a:r>
          </a:p>
          <a:p>
            <a:pPr algn="l"/>
            <a:endParaRPr/>
          </a:p>
          <a:p>
            <a:pPr marL="635000" indent="-635000" algn="l">
              <a:buSzPct val="100000"/>
              <a:buAutoNum type="arabicPeriod"/>
              <a:defRPr sz="2600"/>
            </a:pPr>
            <a:r>
              <a:t>There are many different forms of spatial data that can be read into R using specialized functions and packages</a:t>
            </a:r>
            <a:br/>
            <a:r>
              <a:rPr i="1">
                <a:latin typeface="Helvetica"/>
                <a:ea typeface="Helvetica"/>
                <a:cs typeface="Helvetica"/>
                <a:sym typeface="Helvetica"/>
              </a:rPr>
              <a:t>Il existe de nombreuses formes de données spatiales pouvant être lues dans R en utilisant des fonctions et des packages spécialisés.</a:t>
            </a:r>
            <a:br>
              <a:rPr i="1">
                <a:latin typeface="Helvetica"/>
                <a:ea typeface="Helvetica"/>
                <a:cs typeface="Helvetica"/>
                <a:sym typeface="Helvetica"/>
              </a:rPr>
            </a:br>
            <a:endParaRPr i="1">
              <a:latin typeface="Helvetica"/>
              <a:ea typeface="Helvetica"/>
              <a:cs typeface="Helvetica"/>
              <a:sym typeface="Helvetica"/>
            </a:endParaRPr>
          </a:p>
          <a:p>
            <a:pPr marL="635000" indent="-635000" algn="l">
              <a:buSzPct val="100000"/>
              <a:buAutoNum type="arabicPeriod"/>
              <a:defRPr sz="2600"/>
            </a:pPr>
            <a:r>
              <a:t>It is important that you understand the form of the data and what the spatial scale and variables represent. </a:t>
            </a:r>
            <a:br/>
            <a:r>
              <a:rPr i="1">
                <a:latin typeface="Helvetica"/>
                <a:ea typeface="Helvetica"/>
                <a:cs typeface="Helvetica"/>
                <a:sym typeface="Helvetica"/>
              </a:rPr>
              <a:t>Il est important que vous compreniez la forme des données et ce que représentent l'échelle spatiale et les variables.</a:t>
            </a:r>
            <a:br/>
            <a:endParaRPr/>
          </a:p>
          <a:p>
            <a:pPr marL="635000" indent="-635000" algn="l">
              <a:buSzPct val="100000"/>
              <a:buAutoNum type="arabicPeriod"/>
              <a:defRPr sz="2600"/>
            </a:pPr>
            <a:r>
              <a:t>Combining these data in the forms of plots or different statistics can be used to analyze and describe the relationship between these data.</a:t>
            </a:r>
            <a:br/>
            <a:r>
              <a:rPr i="1">
                <a:latin typeface="Helvetica"/>
                <a:ea typeface="Helvetica"/>
                <a:cs typeface="Helvetica"/>
                <a:sym typeface="Helvetica"/>
              </a:rPr>
              <a:t>La combinaison de ces données sous la forme de graphiques ou de statistiques différentes peut être utilisée pour analyser et décrire la relation entre ces données.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Additional helpful resources"/>
          <p:cNvSpPr txBox="1">
            <a:spLocks noGrp="1"/>
          </p:cNvSpPr>
          <p:nvPr>
            <p:ph type="title" idx="4294967295"/>
          </p:nvPr>
        </p:nvSpPr>
        <p:spPr>
          <a:prstGeom prst="rect">
            <a:avLst/>
          </a:prstGeom>
        </p:spPr>
        <p:txBody>
          <a:bodyPr/>
          <a:lstStyle>
            <a:lvl1pPr>
              <a:defRPr sz="6000"/>
            </a:lvl1pPr>
          </a:lstStyle>
          <a:p>
            <a:r>
              <a:t>Additional helpful resources</a:t>
            </a:r>
          </a:p>
        </p:txBody>
      </p:sp>
      <p:sp>
        <p:nvSpPr>
          <p:cNvPr id="841" name="http://rspatial.org/analysis/rst/8-pointpat.html…"/>
          <p:cNvSpPr txBox="1"/>
          <p:nvPr/>
        </p:nvSpPr>
        <p:spPr>
          <a:xfrm>
            <a:off x="471157" y="2724150"/>
            <a:ext cx="12062487" cy="513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3000" b="1">
                <a:latin typeface="Helvetica"/>
                <a:ea typeface="Helvetica"/>
                <a:cs typeface="Helvetica"/>
                <a:sym typeface="Helvetica"/>
              </a:defRPr>
            </a:pPr>
            <a:r>
              <a:rPr u="sng">
                <a:hlinkClick r:id="rId2"/>
              </a:rPr>
              <a:t>http://rspatial.org/analysis/rst/8-pointpat.html</a:t>
            </a:r>
          </a:p>
          <a:p>
            <a:pPr algn="l">
              <a:defRPr sz="3000" b="1">
                <a:latin typeface="Helvetica"/>
                <a:ea typeface="Helvetica"/>
                <a:cs typeface="Helvetica"/>
                <a:sym typeface="Helvetica"/>
              </a:defRPr>
            </a:pPr>
            <a:endParaRPr u="sng">
              <a:hlinkClick r:id="rId2"/>
            </a:endParaRPr>
          </a:p>
          <a:p>
            <a:pPr algn="l">
              <a:defRPr sz="3000"/>
            </a:pPr>
            <a:r>
              <a:rPr u="sng">
                <a:hlinkClick r:id="rId3"/>
              </a:rPr>
              <a:t>http://zevross.com/blog/2015/03/30/map-and-analyze-raster-data-in-r/</a:t>
            </a:r>
          </a:p>
          <a:p>
            <a:pPr algn="l">
              <a:defRPr sz="3000"/>
            </a:pPr>
            <a:endParaRPr u="sng">
              <a:hlinkClick r:id="rId3"/>
            </a:endParaRPr>
          </a:p>
          <a:p>
            <a:pPr algn="l">
              <a:defRPr sz="3000"/>
            </a:pPr>
            <a:r>
              <a:rPr u="sng">
                <a:hlinkClick r:id="rId4"/>
              </a:rPr>
              <a:t>https://cran.r-project.org/doc/contrib/intro-spatial-rl.pdf</a:t>
            </a:r>
          </a:p>
          <a:p>
            <a:pPr algn="l">
              <a:defRPr sz="3000"/>
            </a:pPr>
            <a:endParaRPr u="sng">
              <a:hlinkClick r:id="rId4"/>
            </a:endParaRPr>
          </a:p>
          <a:p>
            <a:pPr algn="l">
              <a:defRPr sz="3000"/>
            </a:pPr>
            <a:r>
              <a:rPr u="sng">
                <a:hlinkClick r:id="rId5"/>
              </a:rPr>
              <a:t>https://data.cdrc.ac.uk/tutorial/an-introduction-to-spatial-data-analysis-and-visualisation-in-r</a:t>
            </a:r>
          </a:p>
          <a:p>
            <a:pPr algn="l">
              <a:defRPr sz="3000"/>
            </a:pPr>
            <a:endParaRPr u="sng">
              <a:hlinkClick r:id="rId5"/>
            </a:endParaRPr>
          </a:p>
          <a:p>
            <a:pPr algn="l">
              <a:defRPr sz="3000"/>
            </a:pPr>
            <a:r>
              <a:rPr u="sng">
                <a:hlinkClick r:id="rId6"/>
              </a:rPr>
              <a:t>http://www.stats.uwo.ca/faculty/kulperger/S9934a/Computing/Spatstat-pn0y.pdf</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loading libraries"/>
          <p:cNvSpPr txBox="1">
            <a:spLocks noGrp="1"/>
          </p:cNvSpPr>
          <p:nvPr>
            <p:ph type="title" idx="4294967295"/>
          </p:nvPr>
        </p:nvSpPr>
        <p:spPr>
          <a:prstGeom prst="rect">
            <a:avLst/>
          </a:prstGeom>
        </p:spPr>
        <p:txBody>
          <a:bodyPr/>
          <a:lstStyle>
            <a:lvl1pPr>
              <a:defRPr sz="6000"/>
            </a:lvl1pPr>
          </a:lstStyle>
          <a:p>
            <a:r>
              <a:t>loading libraries</a:t>
            </a:r>
          </a:p>
        </p:txBody>
      </p:sp>
      <p:sp>
        <p:nvSpPr>
          <p:cNvPr id="844" name="library(maptools)…"/>
          <p:cNvSpPr txBox="1"/>
          <p:nvPr/>
        </p:nvSpPr>
        <p:spPr>
          <a:xfrm>
            <a:off x="4358360" y="2317750"/>
            <a:ext cx="4160978" cy="654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lnSpc>
                <a:spcPct val="120000"/>
              </a:lnSpc>
            </a:pPr>
            <a:r>
              <a:t>library(maptools)</a:t>
            </a:r>
          </a:p>
          <a:p>
            <a:pPr algn="l">
              <a:lnSpc>
                <a:spcPct val="120000"/>
              </a:lnSpc>
            </a:pPr>
            <a:r>
              <a:t>library(raster)</a:t>
            </a:r>
          </a:p>
          <a:p>
            <a:pPr algn="l">
              <a:lnSpc>
                <a:spcPct val="120000"/>
              </a:lnSpc>
            </a:pPr>
            <a:r>
              <a:t>library(rgdal)</a:t>
            </a:r>
          </a:p>
          <a:p>
            <a:pPr algn="l">
              <a:lnSpc>
                <a:spcPct val="120000"/>
              </a:lnSpc>
            </a:pPr>
            <a:r>
              <a:t>library(rgeos)</a:t>
            </a:r>
          </a:p>
          <a:p>
            <a:pPr algn="l">
              <a:lnSpc>
                <a:spcPct val="120000"/>
              </a:lnSpc>
            </a:pPr>
            <a:r>
              <a:t>library(colorRamps)</a:t>
            </a:r>
          </a:p>
          <a:p>
            <a:pPr algn="l">
              <a:lnSpc>
                <a:spcPct val="120000"/>
              </a:lnSpc>
            </a:pPr>
            <a:r>
              <a:t>library(mgcv)</a:t>
            </a:r>
          </a:p>
          <a:p>
            <a:pPr algn="l">
              <a:lnSpc>
                <a:spcPct val="120000"/>
              </a:lnSpc>
            </a:pPr>
            <a:r>
              <a:t>library(maps)</a:t>
            </a:r>
          </a:p>
          <a:p>
            <a:pPr algn="l">
              <a:lnSpc>
                <a:spcPct val="120000"/>
              </a:lnSpc>
            </a:pPr>
            <a:r>
              <a:t>library(googleway)</a:t>
            </a:r>
          </a:p>
          <a:p>
            <a:pPr algn="l">
              <a:lnSpc>
                <a:spcPct val="120000"/>
              </a:lnSpc>
            </a:pPr>
            <a:r>
              <a:t>library(leaflet)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27"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28" name="Voalohany: Introduction - Why do spatial analysis?…"/>
          <p:cNvSpPr txBox="1"/>
          <p:nvPr/>
        </p:nvSpPr>
        <p:spPr>
          <a:xfrm>
            <a:off x="1003597" y="770764"/>
            <a:ext cx="10874109"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b="1">
                <a:solidFill>
                  <a:srgbClr val="FFFFFF"/>
                </a:solidFill>
                <a:latin typeface="Helvetica"/>
                <a:ea typeface="Helvetica"/>
                <a:cs typeface="Helvetica"/>
                <a:sym typeface="Helvetica"/>
              </a:defRPr>
            </a:pPr>
            <a:r>
              <a:t>Voalohany: Introduction - Why do spatial analysis?</a:t>
            </a:r>
          </a:p>
          <a:p>
            <a:pPr algn="l">
              <a:defRPr sz="3500" i="1">
                <a:solidFill>
                  <a:srgbClr val="FFFFFF"/>
                </a:solidFill>
                <a:latin typeface="Helvetica"/>
                <a:ea typeface="Helvetica"/>
                <a:cs typeface="Helvetica"/>
                <a:sym typeface="Helvetica"/>
              </a:defRPr>
            </a:pPr>
            <a:r>
              <a:t>Ino râ azontsika avy amin’ny ‘spatial analysis’?</a:t>
            </a:r>
          </a:p>
        </p:txBody>
      </p:sp>
      <p:sp>
        <p:nvSpPr>
          <p:cNvPr id="629" name="Exploratory Data Analysis"/>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Exploratory Data Analysis</a:t>
            </a:r>
          </a:p>
        </p:txBody>
      </p:sp>
      <p:sp>
        <p:nvSpPr>
          <p:cNvPr id="630" name="Better describe or…"/>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b="1">
                <a:solidFill>
                  <a:srgbClr val="FFFFFF"/>
                </a:solidFill>
                <a:latin typeface="Helvetica"/>
                <a:ea typeface="Helvetica"/>
                <a:cs typeface="Helvetica"/>
                <a:sym typeface="Helvetica"/>
              </a:defRPr>
            </a:pPr>
            <a:r>
              <a:t>Better describe or </a:t>
            </a:r>
          </a:p>
          <a:p>
            <a:pPr>
              <a:defRPr sz="3200" b="1">
                <a:solidFill>
                  <a:srgbClr val="FFFFFF"/>
                </a:solidFill>
                <a:latin typeface="Helvetica"/>
                <a:ea typeface="Helvetica"/>
                <a:cs typeface="Helvetica"/>
                <a:sym typeface="Helvetica"/>
              </a:defRPr>
            </a:pPr>
            <a:r>
              <a:t>visualize a system</a:t>
            </a:r>
          </a:p>
        </p:txBody>
      </p:sp>
      <p:sp>
        <p:nvSpPr>
          <p:cNvPr id="631"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
        <p:nvSpPr>
          <p:cNvPr id="632" name="Where are Ploughsare tortoises more common?”"/>
          <p:cNvSpPr/>
          <p:nvPr/>
        </p:nvSpPr>
        <p:spPr>
          <a:xfrm>
            <a:off x="7621344" y="5146145"/>
            <a:ext cx="3377364" cy="844088"/>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t>Where are Ploughsare tortoises more common?”</a:t>
            </a:r>
          </a:p>
        </p:txBody>
      </p:sp>
      <p:sp>
        <p:nvSpPr>
          <p:cNvPr id="633" name="Where do you have more cases of Newcastle disease?”"/>
          <p:cNvSpPr/>
          <p:nvPr/>
        </p:nvSpPr>
        <p:spPr>
          <a:xfrm>
            <a:off x="7621344" y="7746404"/>
            <a:ext cx="3377364" cy="1549996"/>
          </a:xfrm>
          <a:prstGeom prst="roundRect">
            <a:avLst>
              <a:gd name="adj" fmla="val 12290"/>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rPr lang="en-US" dirty="0"/>
              <a:t>How is the population of Antananarivo distributed?</a:t>
            </a:r>
            <a:endParaRPr dirty="0"/>
          </a:p>
        </p:txBody>
      </p:sp>
      <p:sp>
        <p:nvSpPr>
          <p:cNvPr id="10" name="Where are Liantsoa’s tortoises more common?”">
            <a:extLst>
              <a:ext uri="{FF2B5EF4-FFF2-40B4-BE49-F238E27FC236}">
                <a16:creationId xmlns:a16="http://schemas.microsoft.com/office/drawing/2014/main" id="{EA75CA4D-20F3-EF4C-A761-78A472D0918A}"/>
              </a:ext>
            </a:extLst>
          </p:cNvPr>
          <p:cNvSpPr/>
          <p:nvPr/>
        </p:nvSpPr>
        <p:spPr>
          <a:xfrm>
            <a:off x="7621344" y="6227299"/>
            <a:ext cx="3377364" cy="1282039"/>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rPr lang="en-US" dirty="0"/>
              <a:t>Where do you see cases of Newcastle disease in Madagascar?</a:t>
            </a:r>
            <a:endParaRPr dirty="0"/>
          </a:p>
        </p:txBody>
      </p:sp>
      <p:pic>
        <p:nvPicPr>
          <p:cNvPr id="3" name="Picture 2">
            <a:extLst>
              <a:ext uri="{FF2B5EF4-FFF2-40B4-BE49-F238E27FC236}">
                <a16:creationId xmlns:a16="http://schemas.microsoft.com/office/drawing/2014/main" id="{B1018E15-52D1-F445-BE85-9A89656BEB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094" y="4538131"/>
            <a:ext cx="3790284" cy="3860801"/>
          </a:xfrm>
          <a:prstGeom prst="rect">
            <a:avLst/>
          </a:prstGeom>
        </p:spPr>
      </p:pic>
      <p:pic>
        <p:nvPicPr>
          <p:cNvPr id="5" name="Picture 4">
            <a:extLst>
              <a:ext uri="{FF2B5EF4-FFF2-40B4-BE49-F238E27FC236}">
                <a16:creationId xmlns:a16="http://schemas.microsoft.com/office/drawing/2014/main" id="{27AFE6C8-53C7-2148-A199-4E1791BD46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6991" y="4538131"/>
            <a:ext cx="3788288" cy="385876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27"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28" name="Voalohany: Introduction - Why do spatial analysis?…"/>
          <p:cNvSpPr txBox="1"/>
          <p:nvPr/>
        </p:nvSpPr>
        <p:spPr>
          <a:xfrm>
            <a:off x="1003597" y="770764"/>
            <a:ext cx="10874109"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b="1">
                <a:solidFill>
                  <a:srgbClr val="FFFFFF"/>
                </a:solidFill>
                <a:latin typeface="Helvetica"/>
                <a:ea typeface="Helvetica"/>
                <a:cs typeface="Helvetica"/>
                <a:sym typeface="Helvetica"/>
              </a:defRPr>
            </a:pPr>
            <a:r>
              <a:t>Voalohany: Introduction - Why do spatial analysis?</a:t>
            </a:r>
          </a:p>
          <a:p>
            <a:pPr algn="l">
              <a:defRPr sz="3500" i="1">
                <a:solidFill>
                  <a:srgbClr val="FFFFFF"/>
                </a:solidFill>
                <a:latin typeface="Helvetica"/>
                <a:ea typeface="Helvetica"/>
                <a:cs typeface="Helvetica"/>
                <a:sym typeface="Helvetica"/>
              </a:defRPr>
            </a:pPr>
            <a:r>
              <a:t>Ino râ azontsika avy amin’ny ‘spatial analysis’?</a:t>
            </a:r>
          </a:p>
        </p:txBody>
      </p:sp>
      <p:sp>
        <p:nvSpPr>
          <p:cNvPr id="629" name="Exploratory Data Analysis"/>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Exploratory Data Analysis</a:t>
            </a:r>
          </a:p>
        </p:txBody>
      </p:sp>
      <p:sp>
        <p:nvSpPr>
          <p:cNvPr id="630" name="Better describe or…"/>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b="1">
                <a:solidFill>
                  <a:srgbClr val="FFFFFF"/>
                </a:solidFill>
                <a:latin typeface="Helvetica"/>
                <a:ea typeface="Helvetica"/>
                <a:cs typeface="Helvetica"/>
                <a:sym typeface="Helvetica"/>
              </a:defRPr>
            </a:pPr>
            <a:r>
              <a:t>Better describe or </a:t>
            </a:r>
          </a:p>
          <a:p>
            <a:pPr>
              <a:defRPr sz="3200" b="1">
                <a:solidFill>
                  <a:srgbClr val="FFFFFF"/>
                </a:solidFill>
                <a:latin typeface="Helvetica"/>
                <a:ea typeface="Helvetica"/>
                <a:cs typeface="Helvetica"/>
                <a:sym typeface="Helvetica"/>
              </a:defRPr>
            </a:pPr>
            <a:r>
              <a:t>visualize a system</a:t>
            </a:r>
          </a:p>
        </p:txBody>
      </p:sp>
      <p:sp>
        <p:nvSpPr>
          <p:cNvPr id="631"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
        <p:nvSpPr>
          <p:cNvPr id="632" name="Where are Ploughsare tortoises more common?”"/>
          <p:cNvSpPr/>
          <p:nvPr/>
        </p:nvSpPr>
        <p:spPr>
          <a:xfrm>
            <a:off x="7621344" y="5146145"/>
            <a:ext cx="3377364" cy="844088"/>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t>Where are Ploughsare tortoises more common?”</a:t>
            </a:r>
          </a:p>
        </p:txBody>
      </p:sp>
      <p:sp>
        <p:nvSpPr>
          <p:cNvPr id="634" name="Implications:…"/>
          <p:cNvSpPr/>
          <p:nvPr/>
        </p:nvSpPr>
        <p:spPr>
          <a:xfrm>
            <a:off x="1347544" y="5719933"/>
            <a:ext cx="5145839" cy="2720579"/>
          </a:xfrm>
          <a:prstGeom prst="roundRect">
            <a:avLst>
              <a:gd name="adj" fmla="val 9874"/>
            </a:avLst>
          </a:prstGeom>
          <a:solidFill>
            <a:schemeClr val="accent5">
              <a:hueOff val="-444211"/>
              <a:satOff val="-14915"/>
              <a:lumOff val="22857"/>
            </a:schemeClr>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2300" b="1">
                <a:solidFill>
                  <a:srgbClr val="FFFFFF"/>
                </a:solidFill>
                <a:latin typeface="Helvetica"/>
                <a:ea typeface="Helvetica"/>
                <a:cs typeface="Helvetica"/>
                <a:sym typeface="Helvetica"/>
              </a:defRPr>
            </a:pPr>
            <a:r>
              <a:t>Implications:</a:t>
            </a:r>
          </a:p>
          <a:p>
            <a:pPr>
              <a:defRPr sz="2300" b="1">
                <a:solidFill>
                  <a:srgbClr val="FFFFFF"/>
                </a:solidFill>
                <a:latin typeface="Helvetica"/>
                <a:ea typeface="Helvetica"/>
                <a:cs typeface="Helvetica"/>
                <a:sym typeface="Helvetica"/>
              </a:defRPr>
            </a:pPr>
            <a:r>
              <a:t>E.g., where to do future studies or where to direct more resources?</a:t>
            </a:r>
          </a:p>
        </p:txBody>
      </p:sp>
      <p:sp>
        <p:nvSpPr>
          <p:cNvPr id="635" name="Where are Liantsoa’s tortoises more common?”"/>
          <p:cNvSpPr/>
          <p:nvPr/>
        </p:nvSpPr>
        <p:spPr>
          <a:xfrm>
            <a:off x="7621344" y="8014360"/>
            <a:ext cx="3377364" cy="1282039"/>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rPr lang="en-US" dirty="0"/>
              <a:t>Is there a relationship between the distance to </a:t>
            </a:r>
            <a:r>
              <a:rPr lang="en-US" dirty="0" err="1"/>
              <a:t>waterpump</a:t>
            </a:r>
            <a:r>
              <a:rPr lang="en-US" dirty="0"/>
              <a:t> and mortalities from cholera</a:t>
            </a:r>
            <a:endParaRPr dirty="0"/>
          </a:p>
        </p:txBody>
      </p:sp>
      <p:sp>
        <p:nvSpPr>
          <p:cNvPr id="11" name="Where do you have more cases of Newcastle disease?”">
            <a:extLst>
              <a:ext uri="{FF2B5EF4-FFF2-40B4-BE49-F238E27FC236}">
                <a16:creationId xmlns:a16="http://schemas.microsoft.com/office/drawing/2014/main" id="{C7CD1C3D-279B-F34B-B8FD-68224CFD4586}"/>
              </a:ext>
            </a:extLst>
          </p:cNvPr>
          <p:cNvSpPr/>
          <p:nvPr/>
        </p:nvSpPr>
        <p:spPr>
          <a:xfrm>
            <a:off x="7621344" y="6227299"/>
            <a:ext cx="3377364" cy="1549996"/>
          </a:xfrm>
          <a:prstGeom prst="roundRect">
            <a:avLst>
              <a:gd name="adj" fmla="val 12290"/>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rPr lang="en-US" dirty="0"/>
              <a:t>How is the population of Antananarivo distributed?</a:t>
            </a:r>
            <a:endParaRPr dirty="0"/>
          </a:p>
        </p:txBody>
      </p:sp>
    </p:spTree>
    <p:extLst>
      <p:ext uri="{BB962C8B-B14F-4D97-AF65-F5344CB8AC3E}">
        <p14:creationId xmlns:p14="http://schemas.microsoft.com/office/powerpoint/2010/main" val="23084259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37"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38" name="Voalohany: Introduction - Why do spatial analysis?…"/>
          <p:cNvSpPr txBox="1"/>
          <p:nvPr/>
        </p:nvSpPr>
        <p:spPr>
          <a:xfrm>
            <a:off x="1003597" y="770764"/>
            <a:ext cx="10874109"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b="1">
                <a:solidFill>
                  <a:srgbClr val="FFFFFF"/>
                </a:solidFill>
                <a:latin typeface="Helvetica"/>
                <a:ea typeface="Helvetica"/>
                <a:cs typeface="Helvetica"/>
                <a:sym typeface="Helvetica"/>
              </a:defRPr>
            </a:pPr>
            <a:r>
              <a:t>Voalohany: Introduction - Why do spatial analysis?</a:t>
            </a:r>
          </a:p>
          <a:p>
            <a:pPr algn="l">
              <a:defRPr sz="3500" i="1">
                <a:solidFill>
                  <a:srgbClr val="FFFFFF"/>
                </a:solidFill>
                <a:latin typeface="Helvetica"/>
                <a:ea typeface="Helvetica"/>
                <a:cs typeface="Helvetica"/>
                <a:sym typeface="Helvetica"/>
              </a:defRPr>
            </a:pPr>
            <a:r>
              <a:t>Ino râ azontsika avy amin’ny ‘spatial analysis’?</a:t>
            </a:r>
          </a:p>
        </p:txBody>
      </p:sp>
      <p:sp>
        <p:nvSpPr>
          <p:cNvPr id="639" name="Spatial modeling"/>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Spatial modeling</a:t>
            </a:r>
          </a:p>
        </p:txBody>
      </p:sp>
      <p:sp>
        <p:nvSpPr>
          <p:cNvPr id="640" name="Finding relationships between spatial variables"/>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l">
              <a:defRPr sz="2600" b="1">
                <a:solidFill>
                  <a:srgbClr val="FFFFFF"/>
                </a:solidFill>
                <a:latin typeface="Helvetica"/>
                <a:ea typeface="Helvetica"/>
                <a:cs typeface="Helvetica"/>
                <a:sym typeface="Helvetica"/>
              </a:defRPr>
            </a:pPr>
            <a:r>
              <a:t>Finding relationships between spatial variables</a:t>
            </a:r>
          </a:p>
        </p:txBody>
      </p:sp>
      <p:sp>
        <p:nvSpPr>
          <p:cNvPr id="641"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43"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44" name="Voalohany: Introduction - Why do spatial analysis?…"/>
          <p:cNvSpPr txBox="1"/>
          <p:nvPr/>
        </p:nvSpPr>
        <p:spPr>
          <a:xfrm>
            <a:off x="1003597" y="770764"/>
            <a:ext cx="10874109"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b="1">
                <a:solidFill>
                  <a:srgbClr val="FFFFFF"/>
                </a:solidFill>
                <a:latin typeface="Helvetica"/>
                <a:ea typeface="Helvetica"/>
                <a:cs typeface="Helvetica"/>
                <a:sym typeface="Helvetica"/>
              </a:defRPr>
            </a:pPr>
            <a:r>
              <a:t>Voalohany: Introduction - Why do spatial analysis?</a:t>
            </a:r>
          </a:p>
          <a:p>
            <a:pPr algn="l">
              <a:defRPr sz="3500" i="1">
                <a:solidFill>
                  <a:srgbClr val="FFFFFF"/>
                </a:solidFill>
                <a:latin typeface="Helvetica"/>
                <a:ea typeface="Helvetica"/>
                <a:cs typeface="Helvetica"/>
                <a:sym typeface="Helvetica"/>
              </a:defRPr>
            </a:pPr>
            <a:r>
              <a:t>Ino râ azontsika avy amin’ny ‘spatial analysis’?</a:t>
            </a:r>
          </a:p>
        </p:txBody>
      </p:sp>
      <p:sp>
        <p:nvSpPr>
          <p:cNvPr id="645" name="Spatial modeling"/>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Spatial modeling</a:t>
            </a:r>
          </a:p>
        </p:txBody>
      </p:sp>
      <p:sp>
        <p:nvSpPr>
          <p:cNvPr id="646" name="Finding relationships between spatial variables"/>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l">
              <a:defRPr sz="2600" b="1">
                <a:solidFill>
                  <a:srgbClr val="FFFFFF"/>
                </a:solidFill>
                <a:latin typeface="Helvetica"/>
                <a:ea typeface="Helvetica"/>
                <a:cs typeface="Helvetica"/>
                <a:sym typeface="Helvetica"/>
              </a:defRPr>
            </a:pPr>
            <a:r>
              <a:t>Finding relationships between spatial variables</a:t>
            </a:r>
          </a:p>
        </p:txBody>
      </p:sp>
      <p:sp>
        <p:nvSpPr>
          <p:cNvPr id="647"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
        <p:nvSpPr>
          <p:cNvPr id="648" name="Ohatra: Are ______ and ______ non-randomly distributed?"/>
          <p:cNvSpPr txBox="1"/>
          <p:nvPr/>
        </p:nvSpPr>
        <p:spPr>
          <a:xfrm>
            <a:off x="619596" y="4384690"/>
            <a:ext cx="1176560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b="1">
                <a:solidFill>
                  <a:srgbClr val="FFFFFF"/>
                </a:solidFill>
                <a:latin typeface="Helvetica"/>
                <a:ea typeface="Helvetica"/>
                <a:cs typeface="Helvetica"/>
                <a:sym typeface="Helvetica"/>
              </a:defRPr>
            </a:lvl1pPr>
          </a:lstStyle>
          <a:p>
            <a:r>
              <a:t>Ohatra: Are ______ and ______ non-randomly distributed?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hueOff val="47394"/>
            <a:satOff val="-25753"/>
            <a:lumOff val="-7544"/>
          </a:schemeClr>
        </a:solidFill>
        <a:effectLst/>
      </p:bgPr>
    </p:bg>
    <p:spTree>
      <p:nvGrpSpPr>
        <p:cNvPr id="1" name=""/>
        <p:cNvGrpSpPr/>
        <p:nvPr/>
      </p:nvGrpSpPr>
      <p:grpSpPr>
        <a:xfrm>
          <a:off x="0" y="0"/>
          <a:ext cx="0" cy="0"/>
          <a:chOff x="0" y="0"/>
          <a:chExt cx="0" cy="0"/>
        </a:xfrm>
      </p:grpSpPr>
      <p:sp>
        <p:nvSpPr>
          <p:cNvPr id="650" name="Rounded Rectangle"/>
          <p:cNvSpPr/>
          <p:nvPr/>
        </p:nvSpPr>
        <p:spPr>
          <a:xfrm>
            <a:off x="841474" y="624945"/>
            <a:ext cx="11321852" cy="1460038"/>
          </a:xfrm>
          <a:prstGeom prst="roundRect">
            <a:avLst>
              <a:gd name="adj" fmla="val 13048"/>
            </a:avLst>
          </a:prstGeom>
          <a:ln w="38100">
            <a:solidFill>
              <a:srgbClr val="FFFFFF"/>
            </a:solidFill>
            <a:miter lim="400000"/>
          </a:ln>
        </p:spPr>
        <p:txBody>
          <a:bodyPr lIns="50800" tIns="50800" rIns="50800" bIns="50800" anchor="ctr"/>
          <a:lstStyle/>
          <a:p>
            <a:pPr>
              <a:defRPr sz="2400"/>
            </a:pPr>
            <a:endParaRPr/>
          </a:p>
        </p:txBody>
      </p:sp>
      <p:sp>
        <p:nvSpPr>
          <p:cNvPr id="651" name="Voalohany: Introduction - Why do spatial analysis?…"/>
          <p:cNvSpPr txBox="1"/>
          <p:nvPr/>
        </p:nvSpPr>
        <p:spPr>
          <a:xfrm>
            <a:off x="1003597" y="770764"/>
            <a:ext cx="10874109"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3500" b="1">
                <a:solidFill>
                  <a:srgbClr val="FFFFFF"/>
                </a:solidFill>
                <a:latin typeface="Helvetica"/>
                <a:ea typeface="Helvetica"/>
                <a:cs typeface="Helvetica"/>
                <a:sym typeface="Helvetica"/>
              </a:defRPr>
            </a:pPr>
            <a:r>
              <a:t>Voalohany: Introduction - Why do spatial analysis?</a:t>
            </a:r>
          </a:p>
          <a:p>
            <a:pPr algn="l">
              <a:defRPr sz="3500" i="1">
                <a:solidFill>
                  <a:srgbClr val="FFFFFF"/>
                </a:solidFill>
                <a:latin typeface="Helvetica"/>
                <a:ea typeface="Helvetica"/>
                <a:cs typeface="Helvetica"/>
                <a:sym typeface="Helvetica"/>
              </a:defRPr>
            </a:pPr>
            <a:r>
              <a:t>Ino râ azontsika avy amin’ny ‘spatial analysis’?</a:t>
            </a:r>
          </a:p>
        </p:txBody>
      </p:sp>
      <p:sp>
        <p:nvSpPr>
          <p:cNvPr id="652" name="Spatial modeling"/>
          <p:cNvSpPr/>
          <p:nvPr/>
        </p:nvSpPr>
        <p:spPr>
          <a:xfrm>
            <a:off x="1296744" y="2487612"/>
            <a:ext cx="4594712" cy="1460038"/>
          </a:xfrm>
          <a:prstGeom prst="roundRect">
            <a:avLst>
              <a:gd name="adj" fmla="val 13048"/>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chemeClr val="accent1">
                    <a:hueOff val="47394"/>
                    <a:satOff val="-25753"/>
                    <a:lumOff val="-7544"/>
                  </a:schemeClr>
                </a:solidFill>
                <a:latin typeface="Helvetica"/>
                <a:ea typeface="Helvetica"/>
                <a:cs typeface="Helvetica"/>
                <a:sym typeface="Helvetica"/>
              </a:defRPr>
            </a:lvl1pPr>
          </a:lstStyle>
          <a:p>
            <a:r>
              <a:t>Spatial modeling</a:t>
            </a:r>
          </a:p>
        </p:txBody>
      </p:sp>
      <p:sp>
        <p:nvSpPr>
          <p:cNvPr id="653" name="Finding relationships between spatial variables"/>
          <p:cNvSpPr/>
          <p:nvPr/>
        </p:nvSpPr>
        <p:spPr>
          <a:xfrm>
            <a:off x="7113344" y="2487612"/>
            <a:ext cx="4594712" cy="1460038"/>
          </a:xfrm>
          <a:prstGeom prst="roundRect">
            <a:avLst>
              <a:gd name="adj" fmla="val 13048"/>
            </a:avLst>
          </a:prstGeom>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lvl="1" algn="l">
              <a:defRPr sz="2600" b="1">
                <a:solidFill>
                  <a:srgbClr val="FFFFFF"/>
                </a:solidFill>
                <a:latin typeface="Helvetica"/>
                <a:ea typeface="Helvetica"/>
                <a:cs typeface="Helvetica"/>
                <a:sym typeface="Helvetica"/>
              </a:defRPr>
            </a:pPr>
            <a:r>
              <a:t>Finding relationships between spatial variables</a:t>
            </a:r>
          </a:p>
        </p:txBody>
      </p:sp>
      <p:sp>
        <p:nvSpPr>
          <p:cNvPr id="654" name="Line"/>
          <p:cNvSpPr/>
          <p:nvPr/>
        </p:nvSpPr>
        <p:spPr>
          <a:xfrm>
            <a:off x="5936672" y="3244361"/>
            <a:ext cx="1131456" cy="1"/>
          </a:xfrm>
          <a:prstGeom prst="line">
            <a:avLst/>
          </a:prstGeom>
          <a:ln w="50800">
            <a:solidFill>
              <a:srgbClr val="FFFFFF"/>
            </a:solidFill>
            <a:miter lim="400000"/>
            <a:tailEnd type="triangle"/>
          </a:ln>
        </p:spPr>
        <p:txBody>
          <a:bodyPr lIns="50800" tIns="50800" rIns="50800" bIns="50800" anchor="ctr"/>
          <a:lstStyle/>
          <a:p>
            <a:pPr>
              <a:defRPr sz="2400"/>
            </a:pPr>
            <a:endParaRPr/>
          </a:p>
        </p:txBody>
      </p:sp>
      <p:sp>
        <p:nvSpPr>
          <p:cNvPr id="655" name="Ohatra: Are ______ and ______ non-randomly distributed?"/>
          <p:cNvSpPr txBox="1"/>
          <p:nvPr/>
        </p:nvSpPr>
        <p:spPr>
          <a:xfrm>
            <a:off x="619596" y="4384690"/>
            <a:ext cx="11765608"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200" b="1">
                <a:solidFill>
                  <a:srgbClr val="FFFFFF"/>
                </a:solidFill>
                <a:latin typeface="Helvetica"/>
                <a:ea typeface="Helvetica"/>
                <a:cs typeface="Helvetica"/>
                <a:sym typeface="Helvetica"/>
              </a:defRPr>
            </a:lvl1pPr>
          </a:lstStyle>
          <a:p>
            <a:r>
              <a:t>Ohatra: Are ______ and ______ non-randomly distributed?</a:t>
            </a:r>
          </a:p>
        </p:txBody>
      </p:sp>
      <p:sp>
        <p:nvSpPr>
          <p:cNvPr id="656" name="Deforestation…"/>
          <p:cNvSpPr/>
          <p:nvPr/>
        </p:nvSpPr>
        <p:spPr>
          <a:xfrm>
            <a:off x="2853288" y="5400609"/>
            <a:ext cx="1921891" cy="844088"/>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1800" b="1">
                <a:solidFill>
                  <a:schemeClr val="accent1">
                    <a:hueOff val="47394"/>
                    <a:satOff val="-25753"/>
                    <a:lumOff val="-7544"/>
                  </a:schemeClr>
                </a:solidFill>
                <a:latin typeface="Helvetica"/>
                <a:ea typeface="Helvetica"/>
                <a:cs typeface="Helvetica"/>
                <a:sym typeface="Helvetica"/>
              </a:defRPr>
            </a:pPr>
            <a:r>
              <a:t>Deforestation</a:t>
            </a:r>
          </a:p>
          <a:p>
            <a:pPr>
              <a:defRPr sz="1800" b="1">
                <a:solidFill>
                  <a:schemeClr val="accent1">
                    <a:hueOff val="47394"/>
                    <a:satOff val="-25753"/>
                    <a:lumOff val="-7544"/>
                  </a:schemeClr>
                </a:solidFill>
                <a:latin typeface="Helvetica"/>
                <a:ea typeface="Helvetica"/>
                <a:cs typeface="Helvetica"/>
                <a:sym typeface="Helvetica"/>
              </a:defRPr>
            </a:pPr>
            <a:r>
              <a:t>Rates</a:t>
            </a:r>
          </a:p>
        </p:txBody>
      </p:sp>
      <p:sp>
        <p:nvSpPr>
          <p:cNvPr id="657" name="Malaria"/>
          <p:cNvSpPr/>
          <p:nvPr/>
        </p:nvSpPr>
        <p:spPr>
          <a:xfrm>
            <a:off x="5270522" y="5400609"/>
            <a:ext cx="1921890" cy="844088"/>
          </a:xfrm>
          <a:prstGeom prst="roundRect">
            <a:avLst>
              <a:gd name="adj" fmla="val 22569"/>
            </a:avLst>
          </a:prstGeom>
          <a:solidFill>
            <a:srgbClr val="FFFFFF"/>
          </a:solidFill>
          <a:ln w="381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1800" b="1">
                <a:solidFill>
                  <a:schemeClr val="accent1">
                    <a:hueOff val="47394"/>
                    <a:satOff val="-25753"/>
                    <a:lumOff val="-7544"/>
                  </a:schemeClr>
                </a:solidFill>
                <a:latin typeface="Helvetica"/>
                <a:ea typeface="Helvetica"/>
                <a:cs typeface="Helvetica"/>
                <a:sym typeface="Helvetica"/>
              </a:defRPr>
            </a:lvl1pPr>
          </a:lstStyle>
          <a:p>
            <a:r>
              <a:t>Malaria</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221</TotalTime>
  <Words>1199</Words>
  <Application>Microsoft Macintosh PowerPoint</Application>
  <PresentationFormat>Custom</PresentationFormat>
  <Paragraphs>197</Paragraphs>
  <Slides>43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Helvetica</vt:lpstr>
      <vt:lpstr>Helvetica Light</vt:lpstr>
      <vt:lpstr>Helvetica Neue</vt:lpstr>
      <vt:lpstr>White</vt:lpstr>
      <vt:lpstr>Introduction to spatial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John Snow cholera map (London, 1854)</vt:lpstr>
      <vt:lpstr>John Snow cholera map (London, 1854)</vt:lpstr>
      <vt:lpstr>exploratory data analysis of point process data</vt:lpstr>
      <vt:lpstr>PowerPoint Presentation</vt:lpstr>
      <vt:lpstr>PowerPoint Presentation</vt:lpstr>
      <vt:lpstr>PowerPoint Presentation</vt:lpstr>
      <vt:lpstr>PowerPoint Presentation</vt:lpstr>
      <vt:lpstr>PowerPoint Presentation</vt:lpstr>
      <vt:lpstr>shapefiles</vt:lpstr>
      <vt:lpstr>shapefiles</vt:lpstr>
      <vt:lpstr>Forms of spatial data</vt:lpstr>
      <vt:lpstr>reading shapefiles into R</vt:lpstr>
      <vt:lpstr>reading shapefiles into R</vt:lpstr>
      <vt:lpstr>reading shapefiles into R</vt:lpstr>
      <vt:lpstr>reading shapefiles into R</vt:lpstr>
      <vt:lpstr>reading population raster data</vt:lpstr>
      <vt:lpstr>reading population raster data</vt:lpstr>
      <vt:lpstr>reading population raster data</vt:lpstr>
      <vt:lpstr>reading population raster data</vt:lpstr>
      <vt:lpstr>reading population raster data</vt:lpstr>
      <vt:lpstr>reading population raster data</vt:lpstr>
      <vt:lpstr>combining raster and shapefiles</vt:lpstr>
      <vt:lpstr>combining raster and shapefiles</vt:lpstr>
      <vt:lpstr>combining raster and shapefiles</vt:lpstr>
      <vt:lpstr>PowerPoint Presentation</vt:lpstr>
      <vt:lpstr>exploratory data analysis of point process data</vt:lpstr>
      <vt:lpstr>PowerPoint Presentation</vt:lpstr>
      <vt:lpstr>Additional helpful resources</vt:lpstr>
      <vt:lpstr>loading libraries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spatial data analysis </dc:title>
  <cp:lastModifiedBy>Microsoft Office User</cp:lastModifiedBy>
  <cp:revision>6</cp:revision>
  <dcterms:modified xsi:type="dcterms:W3CDTF">2020-01-04T13:11:16Z</dcterms:modified>
</cp:coreProperties>
</file>